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uce" charset="1" panose="00000500000000000000"/>
      <p:regular r:id="rId22"/>
    </p:embeddedFont>
    <p:embeddedFont>
      <p:font typeface="Noto Serif Display" charset="1" panose="02020502080505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jpeg" Type="http://schemas.openxmlformats.org/officeDocument/2006/relationships/image"/><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blipFill>
              <a:blip r:embed="rId2"/>
              <a:stretch>
                <a:fillRect l="-34375" t="0" r="-34375" b="0"/>
              </a:stretch>
            </a:blipFill>
          </p:spPr>
        </p:sp>
      </p:grpSp>
      <p:sp>
        <p:nvSpPr>
          <p:cNvPr name="TextBox 4" id="4"/>
          <p:cNvSpPr txBox="true"/>
          <p:nvPr/>
        </p:nvSpPr>
        <p:spPr>
          <a:xfrm rot="0">
            <a:off x="7108848" y="9315450"/>
            <a:ext cx="4070303" cy="212065"/>
          </a:xfrm>
          <a:prstGeom prst="rect">
            <a:avLst/>
          </a:prstGeom>
        </p:spPr>
        <p:txBody>
          <a:bodyPr anchor="t" rtlCol="false" tIns="0" lIns="0" bIns="0" rIns="0">
            <a:spAutoFit/>
          </a:bodyPr>
          <a:lstStyle/>
          <a:p>
            <a:pPr algn="ctr">
              <a:lnSpc>
                <a:spcPts val="1599"/>
              </a:lnSpc>
            </a:pPr>
            <a:r>
              <a:rPr lang="en-US" sz="1599" spc="239">
                <a:solidFill>
                  <a:srgbClr val="E0DDD4"/>
                </a:solidFill>
                <a:latin typeface="Open Sauce"/>
                <a:ea typeface="Open Sauce"/>
                <a:cs typeface="Open Sauce"/>
                <a:sym typeface="Open Sauce"/>
              </a:rPr>
              <a:t>LARANA, INC.</a:t>
            </a:r>
          </a:p>
        </p:txBody>
      </p:sp>
      <p:sp>
        <p:nvSpPr>
          <p:cNvPr name="TextBox 5" id="5"/>
          <p:cNvSpPr txBox="true"/>
          <p:nvPr/>
        </p:nvSpPr>
        <p:spPr>
          <a:xfrm rot="0">
            <a:off x="7933131" y="845185"/>
            <a:ext cx="2421738" cy="183515"/>
          </a:xfrm>
          <a:prstGeom prst="rect">
            <a:avLst/>
          </a:prstGeom>
        </p:spPr>
        <p:txBody>
          <a:bodyPr anchor="t" rtlCol="false" tIns="0" lIns="0" bIns="0" rIns="0">
            <a:spAutoFit/>
          </a:bodyPr>
          <a:lstStyle/>
          <a:p>
            <a:pPr algn="ctr">
              <a:lnSpc>
                <a:spcPts val="1599"/>
              </a:lnSpc>
            </a:pPr>
            <a:r>
              <a:rPr lang="en-US" sz="1599" spc="239">
                <a:solidFill>
                  <a:srgbClr val="E0DDD4"/>
                </a:solidFill>
                <a:latin typeface="Open Sauce"/>
                <a:ea typeface="Open Sauce"/>
                <a:cs typeface="Open Sauce"/>
                <a:sym typeface="Open Sauce"/>
              </a:rPr>
              <a:t>2054</a:t>
            </a:r>
          </a:p>
        </p:txBody>
      </p:sp>
      <p:sp>
        <p:nvSpPr>
          <p:cNvPr name="TextBox 6" id="6"/>
          <p:cNvSpPr txBox="true"/>
          <p:nvPr/>
        </p:nvSpPr>
        <p:spPr>
          <a:xfrm rot="0">
            <a:off x="190500" y="5345401"/>
            <a:ext cx="3581400" cy="413639"/>
          </a:xfrm>
          <a:prstGeom prst="rect">
            <a:avLst/>
          </a:prstGeom>
        </p:spPr>
        <p:txBody>
          <a:bodyPr anchor="t" rtlCol="false" tIns="0" lIns="0" bIns="0" rIns="0">
            <a:spAutoFit/>
          </a:bodyPr>
          <a:lstStyle/>
          <a:p>
            <a:pPr algn="ctr">
              <a:lnSpc>
                <a:spcPts val="2925"/>
              </a:lnSpc>
            </a:pPr>
            <a:r>
              <a:rPr lang="en-US" sz="2090" spc="-40">
                <a:solidFill>
                  <a:srgbClr val="E0DDD4"/>
                </a:solidFill>
                <a:latin typeface="Open Sauce"/>
                <a:ea typeface="Open Sauce"/>
                <a:cs typeface="Open Sauce"/>
                <a:sym typeface="Open Sauce"/>
              </a:rPr>
              <a:t>Modern Minimal</a:t>
            </a:r>
          </a:p>
        </p:txBody>
      </p:sp>
      <p:sp>
        <p:nvSpPr>
          <p:cNvPr name="TextBox 7" id="7"/>
          <p:cNvSpPr txBox="true"/>
          <p:nvPr/>
        </p:nvSpPr>
        <p:spPr>
          <a:xfrm rot="0">
            <a:off x="9144000" y="5345401"/>
            <a:ext cx="3581400" cy="413639"/>
          </a:xfrm>
          <a:prstGeom prst="rect">
            <a:avLst/>
          </a:prstGeom>
        </p:spPr>
        <p:txBody>
          <a:bodyPr anchor="t" rtlCol="false" tIns="0" lIns="0" bIns="0" rIns="0">
            <a:spAutoFit/>
          </a:bodyPr>
          <a:lstStyle/>
          <a:p>
            <a:pPr algn="ctr">
              <a:lnSpc>
                <a:spcPts val="2925"/>
              </a:lnSpc>
            </a:pPr>
            <a:r>
              <a:rPr lang="en-US" sz="2090" spc="-40">
                <a:solidFill>
                  <a:srgbClr val="F0EEEB"/>
                </a:solidFill>
                <a:latin typeface="Open Sauce"/>
                <a:ea typeface="Open Sauce"/>
                <a:cs typeface="Open Sauce"/>
                <a:sym typeface="Open Sauce"/>
              </a:rPr>
              <a:t>Modern Minimal</a:t>
            </a:r>
          </a:p>
        </p:txBody>
      </p:sp>
      <p:sp>
        <p:nvSpPr>
          <p:cNvPr name="TextBox 8" id="8"/>
          <p:cNvSpPr txBox="true"/>
          <p:nvPr/>
        </p:nvSpPr>
        <p:spPr>
          <a:xfrm rot="0">
            <a:off x="3771900" y="4842900"/>
            <a:ext cx="5372100" cy="909503"/>
          </a:xfrm>
          <a:prstGeom prst="rect">
            <a:avLst/>
          </a:prstGeom>
        </p:spPr>
        <p:txBody>
          <a:bodyPr anchor="t" rtlCol="false" tIns="0" lIns="0" bIns="0" rIns="0">
            <a:spAutoFit/>
          </a:bodyPr>
          <a:lstStyle/>
          <a:p>
            <a:pPr algn="ctr">
              <a:lnSpc>
                <a:spcPts val="6616"/>
              </a:lnSpc>
            </a:pPr>
            <a:r>
              <a:rPr lang="en-US" sz="4725" spc="-94">
                <a:solidFill>
                  <a:srgbClr val="E0DDD4"/>
                </a:solidFill>
                <a:latin typeface="Noto Serif Display"/>
                <a:ea typeface="Noto Serif Display"/>
                <a:cs typeface="Noto Serif Display"/>
                <a:sym typeface="Noto Serif Display"/>
              </a:rPr>
              <a:t>Interior Design</a:t>
            </a:r>
          </a:p>
        </p:txBody>
      </p:sp>
      <p:sp>
        <p:nvSpPr>
          <p:cNvPr name="TextBox 9" id="9"/>
          <p:cNvSpPr txBox="true"/>
          <p:nvPr/>
        </p:nvSpPr>
        <p:spPr>
          <a:xfrm rot="0">
            <a:off x="12725400" y="4842900"/>
            <a:ext cx="5372100" cy="909503"/>
          </a:xfrm>
          <a:prstGeom prst="rect">
            <a:avLst/>
          </a:prstGeom>
        </p:spPr>
        <p:txBody>
          <a:bodyPr anchor="t" rtlCol="false" tIns="0" lIns="0" bIns="0" rIns="0">
            <a:spAutoFit/>
          </a:bodyPr>
          <a:lstStyle/>
          <a:p>
            <a:pPr algn="ctr">
              <a:lnSpc>
                <a:spcPts val="6616"/>
              </a:lnSpc>
            </a:pPr>
            <a:r>
              <a:rPr lang="en-US" sz="4725" spc="-94">
                <a:solidFill>
                  <a:srgbClr val="E0DDD4"/>
                </a:solidFill>
                <a:latin typeface="Noto Serif Display"/>
                <a:ea typeface="Noto Serif Display"/>
                <a:cs typeface="Noto Serif Display"/>
                <a:sym typeface="Noto Serif Display"/>
              </a:rPr>
              <a:t>Interior Design</a:t>
            </a:r>
          </a:p>
        </p:txBody>
      </p:sp>
      <p:sp>
        <p:nvSpPr>
          <p:cNvPr name="TextBox 10" id="10"/>
          <p:cNvSpPr txBox="true"/>
          <p:nvPr/>
        </p:nvSpPr>
        <p:spPr>
          <a:xfrm rot="0">
            <a:off x="3771900" y="5428396"/>
            <a:ext cx="5343826" cy="862846"/>
          </a:xfrm>
          <a:prstGeom prst="rect">
            <a:avLst/>
          </a:prstGeom>
        </p:spPr>
        <p:txBody>
          <a:bodyPr anchor="t" rtlCol="false" tIns="0" lIns="0" bIns="0" rIns="0">
            <a:spAutoFit/>
          </a:bodyPr>
          <a:lstStyle/>
          <a:p>
            <a:pPr algn="ctr">
              <a:lnSpc>
                <a:spcPts val="6351"/>
              </a:lnSpc>
            </a:pPr>
            <a:r>
              <a:rPr lang="en-US" sz="4536" spc="-90">
                <a:solidFill>
                  <a:srgbClr val="E0DDD4"/>
                </a:solidFill>
                <a:latin typeface="Open Sauce"/>
                <a:ea typeface="Open Sauce"/>
                <a:cs typeface="Open Sauce"/>
                <a:sym typeface="Open Sauce"/>
              </a:rPr>
              <a:t>Pitch Deck </a:t>
            </a:r>
          </a:p>
        </p:txBody>
      </p:sp>
      <p:sp>
        <p:nvSpPr>
          <p:cNvPr name="TextBox 11" id="11"/>
          <p:cNvSpPr txBox="true"/>
          <p:nvPr/>
        </p:nvSpPr>
        <p:spPr>
          <a:xfrm rot="0">
            <a:off x="12725400" y="5428396"/>
            <a:ext cx="5343826" cy="862846"/>
          </a:xfrm>
          <a:prstGeom prst="rect">
            <a:avLst/>
          </a:prstGeom>
        </p:spPr>
        <p:txBody>
          <a:bodyPr anchor="t" rtlCol="false" tIns="0" lIns="0" bIns="0" rIns="0">
            <a:spAutoFit/>
          </a:bodyPr>
          <a:lstStyle/>
          <a:p>
            <a:pPr algn="ctr">
              <a:lnSpc>
                <a:spcPts val="6351"/>
              </a:lnSpc>
            </a:pPr>
            <a:r>
              <a:rPr lang="en-US" sz="4536" spc="-90">
                <a:solidFill>
                  <a:srgbClr val="E0DDD4"/>
                </a:solidFill>
                <a:latin typeface="Open Sauce"/>
                <a:ea typeface="Open Sauce"/>
                <a:cs typeface="Open Sauce"/>
                <a:sym typeface="Open Sauce"/>
              </a:rPr>
              <a:t>Pitch Deck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91125"/>
            <a:chOff x="0" y="0"/>
            <a:chExt cx="24384000" cy="6921500"/>
          </a:xfrm>
        </p:grpSpPr>
        <p:sp>
          <p:nvSpPr>
            <p:cNvPr name="Freeform 3" id="3"/>
            <p:cNvSpPr/>
            <p:nvPr/>
          </p:nvSpPr>
          <p:spPr>
            <a:xfrm flipH="false" flipV="false" rot="0">
              <a:off x="0" y="0"/>
              <a:ext cx="24384000" cy="6921500"/>
            </a:xfrm>
            <a:custGeom>
              <a:avLst/>
              <a:gdLst/>
              <a:ahLst/>
              <a:cxnLst/>
              <a:rect r="r" b="b" t="t" l="l"/>
              <a:pathLst>
                <a:path h="6921500" w="24384000">
                  <a:moveTo>
                    <a:pt x="0" y="0"/>
                  </a:moveTo>
                  <a:lnTo>
                    <a:pt x="24384000" y="0"/>
                  </a:lnTo>
                  <a:lnTo>
                    <a:pt x="24384000" y="6921500"/>
                  </a:lnTo>
                  <a:lnTo>
                    <a:pt x="0" y="6921500"/>
                  </a:lnTo>
                  <a:close/>
                </a:path>
              </a:pathLst>
            </a:custGeom>
            <a:blipFill>
              <a:blip r:embed="rId2"/>
              <a:stretch>
                <a:fillRect l="0" t="-213838" r="0" b="-213838"/>
              </a:stretch>
            </a:blipFill>
          </p:spPr>
        </p:sp>
      </p:grpSp>
      <p:sp>
        <p:nvSpPr>
          <p:cNvPr name="TextBox 4" id="4"/>
          <p:cNvSpPr txBox="true"/>
          <p:nvPr/>
        </p:nvSpPr>
        <p:spPr>
          <a:xfrm rot="0">
            <a:off x="4836759" y="7115175"/>
            <a:ext cx="2516541"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Design</a:t>
            </a:r>
          </a:p>
        </p:txBody>
      </p:sp>
      <p:sp>
        <p:nvSpPr>
          <p:cNvPr name="TextBox 5" id="5"/>
          <p:cNvSpPr txBox="true"/>
          <p:nvPr/>
        </p:nvSpPr>
        <p:spPr>
          <a:xfrm rot="0">
            <a:off x="4836759" y="7734300"/>
            <a:ext cx="2516059"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Layout and</a:t>
            </a:r>
          </a:p>
          <a:p>
            <a:pPr algn="l">
              <a:lnSpc>
                <a:spcPts val="1500"/>
              </a:lnSpc>
            </a:pPr>
            <a:r>
              <a:rPr lang="en-US" sz="1500">
                <a:solidFill>
                  <a:srgbClr val="F0EEEB"/>
                </a:solidFill>
                <a:latin typeface="Open Sauce"/>
                <a:ea typeface="Open Sauce"/>
                <a:cs typeface="Open Sauce"/>
                <a:sym typeface="Open Sauce"/>
              </a:rPr>
              <a:t>style selection</a:t>
            </a:r>
          </a:p>
        </p:txBody>
      </p:sp>
      <p:sp>
        <p:nvSpPr>
          <p:cNvPr name="TextBox 6" id="6"/>
          <p:cNvSpPr txBox="true"/>
          <p:nvPr/>
        </p:nvSpPr>
        <p:spPr>
          <a:xfrm rot="0">
            <a:off x="8420100" y="7115175"/>
            <a:ext cx="2543427"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Finalize</a:t>
            </a:r>
          </a:p>
        </p:txBody>
      </p:sp>
      <p:sp>
        <p:nvSpPr>
          <p:cNvPr name="TextBox 7" id="7"/>
          <p:cNvSpPr txBox="true"/>
          <p:nvPr/>
        </p:nvSpPr>
        <p:spPr>
          <a:xfrm rot="0">
            <a:off x="8420100" y="7734300"/>
            <a:ext cx="2543427"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Final design details and presentation</a:t>
            </a:r>
          </a:p>
        </p:txBody>
      </p:sp>
      <p:sp>
        <p:nvSpPr>
          <p:cNvPr name="TextBox 8" id="8"/>
          <p:cNvSpPr txBox="true"/>
          <p:nvPr/>
        </p:nvSpPr>
        <p:spPr>
          <a:xfrm rot="0">
            <a:off x="12112045" y="7115175"/>
            <a:ext cx="2410077"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Create</a:t>
            </a:r>
          </a:p>
        </p:txBody>
      </p:sp>
      <p:sp>
        <p:nvSpPr>
          <p:cNvPr name="TextBox 9" id="9"/>
          <p:cNvSpPr txBox="true"/>
          <p:nvPr/>
        </p:nvSpPr>
        <p:spPr>
          <a:xfrm rot="0">
            <a:off x="12112045" y="7734300"/>
            <a:ext cx="2410077"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Project execution</a:t>
            </a:r>
          </a:p>
          <a:p>
            <a:pPr algn="l">
              <a:lnSpc>
                <a:spcPts val="1500"/>
              </a:lnSpc>
            </a:pPr>
            <a:r>
              <a:rPr lang="en-US" sz="1500">
                <a:solidFill>
                  <a:srgbClr val="F0EEEB"/>
                </a:solidFill>
                <a:latin typeface="Open Sauce"/>
                <a:ea typeface="Open Sauce"/>
                <a:cs typeface="Open Sauce"/>
                <a:sym typeface="Open Sauce"/>
              </a:rPr>
              <a:t>within budget</a:t>
            </a:r>
          </a:p>
        </p:txBody>
      </p:sp>
      <p:sp>
        <p:nvSpPr>
          <p:cNvPr name="TextBox 10" id="10"/>
          <p:cNvSpPr txBox="true"/>
          <p:nvPr/>
        </p:nvSpPr>
        <p:spPr>
          <a:xfrm rot="0">
            <a:off x="15670640" y="7115175"/>
            <a:ext cx="2426860"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Install</a:t>
            </a:r>
          </a:p>
        </p:txBody>
      </p:sp>
      <p:sp>
        <p:nvSpPr>
          <p:cNvPr name="TextBox 11" id="11"/>
          <p:cNvSpPr txBox="true"/>
          <p:nvPr/>
        </p:nvSpPr>
        <p:spPr>
          <a:xfrm rot="0">
            <a:off x="15670640" y="7734300"/>
            <a:ext cx="2426860"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Installation and </a:t>
            </a:r>
          </a:p>
          <a:p>
            <a:pPr algn="l">
              <a:lnSpc>
                <a:spcPts val="1500"/>
              </a:lnSpc>
            </a:pPr>
            <a:r>
              <a:rPr lang="en-US" sz="1500">
                <a:solidFill>
                  <a:srgbClr val="F0EEEB"/>
                </a:solidFill>
                <a:latin typeface="Open Sauce"/>
                <a:ea typeface="Open Sauce"/>
                <a:cs typeface="Open Sauce"/>
                <a:sym typeface="Open Sauce"/>
              </a:rPr>
              <a:t>final touches </a:t>
            </a:r>
          </a:p>
        </p:txBody>
      </p:sp>
      <p:sp>
        <p:nvSpPr>
          <p:cNvPr name="TextBox 12" id="12"/>
          <p:cNvSpPr txBox="true"/>
          <p:nvPr/>
        </p:nvSpPr>
        <p:spPr>
          <a:xfrm rot="0">
            <a:off x="1028700" y="7115175"/>
            <a:ext cx="2743200"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Concept</a:t>
            </a:r>
          </a:p>
        </p:txBody>
      </p:sp>
      <p:sp>
        <p:nvSpPr>
          <p:cNvPr name="TextBox 13" id="13"/>
          <p:cNvSpPr txBox="true"/>
          <p:nvPr/>
        </p:nvSpPr>
        <p:spPr>
          <a:xfrm rot="0">
            <a:off x="1028700" y="7734300"/>
            <a:ext cx="2743200"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Overall ideas and style generation</a:t>
            </a:r>
          </a:p>
        </p:txBody>
      </p:sp>
      <p:sp>
        <p:nvSpPr>
          <p:cNvPr name="TextBox 14" id="14"/>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5" id="15"/>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6" id="16"/>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190500" y="8096250"/>
            <a:ext cx="7162800" cy="2000250"/>
            <a:chOff x="0" y="0"/>
            <a:chExt cx="9550400" cy="2667000"/>
          </a:xfrm>
        </p:grpSpPr>
        <p:sp>
          <p:nvSpPr>
            <p:cNvPr name="Freeform 3" id="3"/>
            <p:cNvSpPr/>
            <p:nvPr/>
          </p:nvSpPr>
          <p:spPr>
            <a:xfrm flipH="false" flipV="false" rot="0">
              <a:off x="0" y="0"/>
              <a:ext cx="9550400" cy="2667000"/>
            </a:xfrm>
            <a:custGeom>
              <a:avLst/>
              <a:gdLst/>
              <a:ahLst/>
              <a:cxnLst/>
              <a:rect r="r" b="b" t="t" l="l"/>
              <a:pathLst>
                <a:path h="2667000" w="9550400">
                  <a:moveTo>
                    <a:pt x="0" y="0"/>
                  </a:moveTo>
                  <a:lnTo>
                    <a:pt x="9550400" y="0"/>
                  </a:lnTo>
                  <a:lnTo>
                    <a:pt x="9550400" y="2667000"/>
                  </a:lnTo>
                  <a:lnTo>
                    <a:pt x="0" y="2667000"/>
                  </a:lnTo>
                  <a:close/>
                </a:path>
              </a:pathLst>
            </a:custGeom>
            <a:blipFill>
              <a:blip r:embed="rId2"/>
              <a:stretch>
                <a:fillRect l="0" t="-268024" r="0" b="-268024"/>
              </a:stretch>
            </a:blipFill>
          </p:spPr>
        </p:sp>
      </p:grpSp>
      <p:grpSp>
        <p:nvGrpSpPr>
          <p:cNvPr name="Group 4" id="4"/>
          <p:cNvGrpSpPr/>
          <p:nvPr/>
        </p:nvGrpSpPr>
        <p:grpSpPr>
          <a:xfrm rot="0">
            <a:off x="7353300" y="8096250"/>
            <a:ext cx="10744199" cy="2000250"/>
            <a:chOff x="0" y="0"/>
            <a:chExt cx="14325599" cy="2667000"/>
          </a:xfrm>
        </p:grpSpPr>
        <p:sp>
          <p:nvSpPr>
            <p:cNvPr name="Freeform 5" id="5"/>
            <p:cNvSpPr/>
            <p:nvPr/>
          </p:nvSpPr>
          <p:spPr>
            <a:xfrm flipH="false" flipV="false" rot="0">
              <a:off x="0" y="0"/>
              <a:ext cx="14325600" cy="2667000"/>
            </a:xfrm>
            <a:custGeom>
              <a:avLst/>
              <a:gdLst/>
              <a:ahLst/>
              <a:cxnLst/>
              <a:rect r="r" b="b" t="t" l="l"/>
              <a:pathLst>
                <a:path h="2667000" w="14325600">
                  <a:moveTo>
                    <a:pt x="0" y="0"/>
                  </a:moveTo>
                  <a:lnTo>
                    <a:pt x="14325600" y="0"/>
                  </a:lnTo>
                  <a:lnTo>
                    <a:pt x="14325600" y="2667000"/>
                  </a:lnTo>
                  <a:lnTo>
                    <a:pt x="0" y="2667000"/>
                  </a:lnTo>
                  <a:close/>
                </a:path>
              </a:pathLst>
            </a:custGeom>
            <a:blipFill>
              <a:blip r:embed="rId3"/>
              <a:stretch>
                <a:fillRect l="0" t="-308095" r="0" b="-308095"/>
              </a:stretch>
            </a:blipFill>
          </p:spPr>
        </p:sp>
      </p:grpSp>
      <p:sp>
        <p:nvSpPr>
          <p:cNvPr name="TextBox 6" id="6"/>
          <p:cNvSpPr txBox="true"/>
          <p:nvPr/>
        </p:nvSpPr>
        <p:spPr>
          <a:xfrm rot="0">
            <a:off x="7353300" y="942975"/>
            <a:ext cx="7228025"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06 Price list</a:t>
            </a:r>
          </a:p>
        </p:txBody>
      </p:sp>
      <p:sp>
        <p:nvSpPr>
          <p:cNvPr name="TextBox 7" id="7"/>
          <p:cNvSpPr txBox="true"/>
          <p:nvPr/>
        </p:nvSpPr>
        <p:spPr>
          <a:xfrm rot="0">
            <a:off x="10934700" y="3676650"/>
            <a:ext cx="3158103" cy="419100"/>
          </a:xfrm>
          <a:prstGeom prst="rect">
            <a:avLst/>
          </a:prstGeom>
        </p:spPr>
        <p:txBody>
          <a:bodyPr anchor="t" rtlCol="false" tIns="0" lIns="0" bIns="0" rIns="0">
            <a:spAutoFit/>
          </a:bodyPr>
          <a:lstStyle/>
          <a:p>
            <a:pPr algn="l">
              <a:lnSpc>
                <a:spcPts val="3149"/>
              </a:lnSpc>
            </a:pPr>
            <a:r>
              <a:rPr lang="en-US" sz="2250">
                <a:solidFill>
                  <a:srgbClr val="6E452A"/>
                </a:solidFill>
                <a:latin typeface="Noto Serif Display"/>
                <a:ea typeface="Noto Serif Display"/>
                <a:cs typeface="Noto Serif Display"/>
                <a:sym typeface="Noto Serif Display"/>
              </a:rPr>
              <a:t>Square footage</a:t>
            </a:r>
          </a:p>
        </p:txBody>
      </p:sp>
      <p:sp>
        <p:nvSpPr>
          <p:cNvPr name="TextBox 8" id="8"/>
          <p:cNvSpPr txBox="true"/>
          <p:nvPr/>
        </p:nvSpPr>
        <p:spPr>
          <a:xfrm rot="0">
            <a:off x="14516100" y="3676650"/>
            <a:ext cx="3581400" cy="419100"/>
          </a:xfrm>
          <a:prstGeom prst="rect">
            <a:avLst/>
          </a:prstGeom>
        </p:spPr>
        <p:txBody>
          <a:bodyPr anchor="t" rtlCol="false" tIns="0" lIns="0" bIns="0" rIns="0">
            <a:spAutoFit/>
          </a:bodyPr>
          <a:lstStyle/>
          <a:p>
            <a:pPr algn="l">
              <a:lnSpc>
                <a:spcPts val="3149"/>
              </a:lnSpc>
            </a:pPr>
            <a:r>
              <a:rPr lang="en-US" sz="2250">
                <a:solidFill>
                  <a:srgbClr val="6E452A"/>
                </a:solidFill>
                <a:latin typeface="Noto Serif Display"/>
                <a:ea typeface="Noto Serif Display"/>
                <a:cs typeface="Noto Serif Display"/>
                <a:sym typeface="Noto Serif Display"/>
              </a:rPr>
              <a:t>Designer fee</a:t>
            </a:r>
          </a:p>
        </p:txBody>
      </p:sp>
      <p:sp>
        <p:nvSpPr>
          <p:cNvPr name="TextBox 9" id="9"/>
          <p:cNvSpPr txBox="true"/>
          <p:nvPr/>
        </p:nvSpPr>
        <p:spPr>
          <a:xfrm rot="0">
            <a:off x="7353300" y="5543550"/>
            <a:ext cx="3068422" cy="523875"/>
          </a:xfrm>
          <a:prstGeom prst="rect">
            <a:avLst/>
          </a:prstGeom>
        </p:spPr>
        <p:txBody>
          <a:bodyPr anchor="t" rtlCol="false" tIns="0" lIns="0" bIns="0" rIns="0">
            <a:spAutoFit/>
          </a:bodyPr>
          <a:lstStyle/>
          <a:p>
            <a:pPr algn="l">
              <a:lnSpc>
                <a:spcPts val="2100"/>
              </a:lnSpc>
            </a:pPr>
            <a:r>
              <a:rPr lang="en-US" sz="1500">
                <a:solidFill>
                  <a:srgbClr val="0D0D0D"/>
                </a:solidFill>
                <a:latin typeface="Open Sauce"/>
                <a:ea typeface="Open Sauce"/>
                <a:cs typeface="Open Sauce"/>
                <a:sym typeface="Open Sauce"/>
              </a:rPr>
              <a:t>USD 150.00</a:t>
            </a:r>
          </a:p>
          <a:p>
            <a:pPr algn="l">
              <a:lnSpc>
                <a:spcPts val="2100"/>
              </a:lnSpc>
            </a:pPr>
            <a:r>
              <a:rPr lang="en-US" sz="1500">
                <a:solidFill>
                  <a:srgbClr val="0D0D0D"/>
                </a:solidFill>
                <a:latin typeface="Open Sauce"/>
                <a:ea typeface="Open Sauce"/>
                <a:cs typeface="Open Sauce"/>
                <a:sym typeface="Open Sauce"/>
              </a:rPr>
              <a:t>PER HOUR</a:t>
            </a:r>
          </a:p>
        </p:txBody>
      </p:sp>
      <p:sp>
        <p:nvSpPr>
          <p:cNvPr name="TextBox 10" id="10"/>
          <p:cNvSpPr txBox="true"/>
          <p:nvPr/>
        </p:nvSpPr>
        <p:spPr>
          <a:xfrm rot="0">
            <a:off x="7353300" y="3676650"/>
            <a:ext cx="3068422" cy="419100"/>
          </a:xfrm>
          <a:prstGeom prst="rect">
            <a:avLst/>
          </a:prstGeom>
        </p:spPr>
        <p:txBody>
          <a:bodyPr anchor="t" rtlCol="false" tIns="0" lIns="0" bIns="0" rIns="0">
            <a:spAutoFit/>
          </a:bodyPr>
          <a:lstStyle/>
          <a:p>
            <a:pPr algn="l">
              <a:lnSpc>
                <a:spcPts val="3149"/>
              </a:lnSpc>
            </a:pPr>
            <a:r>
              <a:rPr lang="en-US" sz="2250">
                <a:solidFill>
                  <a:srgbClr val="6E452A"/>
                </a:solidFill>
                <a:latin typeface="Noto Serif Display"/>
                <a:ea typeface="Noto Serif Display"/>
                <a:cs typeface="Noto Serif Display"/>
                <a:sym typeface="Noto Serif Display"/>
              </a:rPr>
              <a:t>Hourly </a:t>
            </a:r>
          </a:p>
        </p:txBody>
      </p:sp>
      <p:sp>
        <p:nvSpPr>
          <p:cNvPr name="TextBox 11" id="11"/>
          <p:cNvSpPr txBox="true"/>
          <p:nvPr/>
        </p:nvSpPr>
        <p:spPr>
          <a:xfrm rot="0">
            <a:off x="7353300" y="4152900"/>
            <a:ext cx="3068422" cy="636270"/>
          </a:xfrm>
          <a:prstGeom prst="rect">
            <a:avLst/>
          </a:prstGeom>
        </p:spPr>
        <p:txBody>
          <a:bodyPr anchor="t" rtlCol="false" tIns="0" lIns="0" bIns="0" rIns="0">
            <a:spAutoFit/>
          </a:bodyPr>
          <a:lstStyle/>
          <a:p>
            <a:pPr algn="l">
              <a:lnSpc>
                <a:spcPts val="1679"/>
              </a:lnSpc>
            </a:pPr>
            <a:r>
              <a:rPr lang="en-US" sz="1200" spc="27">
                <a:solidFill>
                  <a:srgbClr val="595959"/>
                </a:solidFill>
                <a:latin typeface="Open Sauce"/>
                <a:ea typeface="Open Sauce"/>
                <a:cs typeface="Open Sauce"/>
                <a:sym typeface="Open Sauce"/>
              </a:rPr>
              <a:t>The client will pay the designer </a:t>
            </a:r>
          </a:p>
          <a:p>
            <a:pPr algn="l">
              <a:lnSpc>
                <a:spcPts val="1679"/>
              </a:lnSpc>
            </a:pPr>
            <a:r>
              <a:rPr lang="en-US" sz="1200" spc="27">
                <a:solidFill>
                  <a:srgbClr val="595959"/>
                </a:solidFill>
                <a:latin typeface="Open Sauce"/>
                <a:ea typeface="Open Sauce"/>
                <a:cs typeface="Open Sauce"/>
                <a:sym typeface="Open Sauce"/>
              </a:rPr>
              <a:t>a competitive rate for each hour worked on the project. </a:t>
            </a:r>
          </a:p>
        </p:txBody>
      </p:sp>
      <p:sp>
        <p:nvSpPr>
          <p:cNvPr name="TextBox 12" id="12"/>
          <p:cNvSpPr txBox="true"/>
          <p:nvPr/>
        </p:nvSpPr>
        <p:spPr>
          <a:xfrm rot="0">
            <a:off x="10934700" y="5543550"/>
            <a:ext cx="3158103" cy="523875"/>
          </a:xfrm>
          <a:prstGeom prst="rect">
            <a:avLst/>
          </a:prstGeom>
        </p:spPr>
        <p:txBody>
          <a:bodyPr anchor="t" rtlCol="false" tIns="0" lIns="0" bIns="0" rIns="0">
            <a:spAutoFit/>
          </a:bodyPr>
          <a:lstStyle/>
          <a:p>
            <a:pPr algn="l">
              <a:lnSpc>
                <a:spcPts val="2100"/>
              </a:lnSpc>
            </a:pPr>
            <a:r>
              <a:rPr lang="en-US" sz="1500">
                <a:solidFill>
                  <a:srgbClr val="0D0D0D"/>
                </a:solidFill>
                <a:latin typeface="Open Sauce"/>
                <a:ea typeface="Open Sauce"/>
                <a:cs typeface="Open Sauce"/>
                <a:sym typeface="Open Sauce"/>
              </a:rPr>
              <a:t>USD 45.00</a:t>
            </a:r>
          </a:p>
          <a:p>
            <a:pPr algn="l">
              <a:lnSpc>
                <a:spcPts val="2100"/>
              </a:lnSpc>
            </a:pPr>
            <a:r>
              <a:rPr lang="en-US" sz="1500">
                <a:solidFill>
                  <a:srgbClr val="0D0D0D"/>
                </a:solidFill>
                <a:latin typeface="Open Sauce"/>
                <a:ea typeface="Open Sauce"/>
                <a:cs typeface="Open Sauce"/>
                <a:sym typeface="Open Sauce"/>
              </a:rPr>
              <a:t>PER SQ. FT.</a:t>
            </a:r>
          </a:p>
        </p:txBody>
      </p:sp>
      <p:sp>
        <p:nvSpPr>
          <p:cNvPr name="TextBox 13" id="13"/>
          <p:cNvSpPr txBox="true"/>
          <p:nvPr/>
        </p:nvSpPr>
        <p:spPr>
          <a:xfrm rot="0">
            <a:off x="10934700" y="4152900"/>
            <a:ext cx="3158103" cy="636270"/>
          </a:xfrm>
          <a:prstGeom prst="rect">
            <a:avLst/>
          </a:prstGeom>
        </p:spPr>
        <p:txBody>
          <a:bodyPr anchor="t" rtlCol="false" tIns="0" lIns="0" bIns="0" rIns="0">
            <a:spAutoFit/>
          </a:bodyPr>
          <a:lstStyle/>
          <a:p>
            <a:pPr algn="l">
              <a:lnSpc>
                <a:spcPts val="1679"/>
              </a:lnSpc>
            </a:pPr>
            <a:r>
              <a:rPr lang="en-US" sz="1200">
                <a:solidFill>
                  <a:srgbClr val="595959"/>
                </a:solidFill>
                <a:latin typeface="Open Sauce"/>
                <a:ea typeface="Open Sauce"/>
                <a:cs typeface="Open Sauce"/>
                <a:sym typeface="Open Sauce"/>
              </a:rPr>
              <a:t>More commonly, for commercial </a:t>
            </a:r>
          </a:p>
          <a:p>
            <a:pPr algn="l">
              <a:lnSpc>
                <a:spcPts val="1679"/>
              </a:lnSpc>
            </a:pPr>
            <a:r>
              <a:rPr lang="en-US" sz="1200">
                <a:solidFill>
                  <a:srgbClr val="595959"/>
                </a:solidFill>
                <a:latin typeface="Open Sauce"/>
                <a:ea typeface="Open Sauce"/>
                <a:cs typeface="Open Sauce"/>
                <a:sym typeface="Open Sauce"/>
              </a:rPr>
              <a:t>spaces or new construction, clients</a:t>
            </a:r>
          </a:p>
          <a:p>
            <a:pPr algn="l">
              <a:lnSpc>
                <a:spcPts val="1679"/>
              </a:lnSpc>
            </a:pPr>
            <a:r>
              <a:rPr lang="en-US" sz="1200">
                <a:solidFill>
                  <a:srgbClr val="595959"/>
                </a:solidFill>
                <a:latin typeface="Open Sauce"/>
                <a:ea typeface="Open Sauce"/>
                <a:cs typeface="Open Sauce"/>
                <a:sym typeface="Open Sauce"/>
              </a:rPr>
              <a:t>pay per square foot. </a:t>
            </a:r>
          </a:p>
        </p:txBody>
      </p:sp>
      <p:sp>
        <p:nvSpPr>
          <p:cNvPr name="TextBox 14" id="14"/>
          <p:cNvSpPr txBox="true"/>
          <p:nvPr/>
        </p:nvSpPr>
        <p:spPr>
          <a:xfrm rot="0">
            <a:off x="14516100" y="5543550"/>
            <a:ext cx="3581400" cy="523875"/>
          </a:xfrm>
          <a:prstGeom prst="rect">
            <a:avLst/>
          </a:prstGeom>
        </p:spPr>
        <p:txBody>
          <a:bodyPr anchor="t" rtlCol="false" tIns="0" lIns="0" bIns="0" rIns="0">
            <a:spAutoFit/>
          </a:bodyPr>
          <a:lstStyle/>
          <a:p>
            <a:pPr algn="l">
              <a:lnSpc>
                <a:spcPts val="2100"/>
              </a:lnSpc>
            </a:pPr>
            <a:r>
              <a:rPr lang="en-US" sz="1500">
                <a:solidFill>
                  <a:srgbClr val="0D0D0D"/>
                </a:solidFill>
                <a:latin typeface="Open Sauce"/>
                <a:ea typeface="Open Sauce"/>
                <a:cs typeface="Open Sauce"/>
                <a:sym typeface="Open Sauce"/>
              </a:rPr>
              <a:t>20% OF PROJECT </a:t>
            </a:r>
          </a:p>
          <a:p>
            <a:pPr algn="l">
              <a:lnSpc>
                <a:spcPts val="2100"/>
              </a:lnSpc>
            </a:pPr>
            <a:r>
              <a:rPr lang="en-US" sz="1500">
                <a:solidFill>
                  <a:srgbClr val="0D0D0D"/>
                </a:solidFill>
                <a:latin typeface="Open Sauce"/>
                <a:ea typeface="Open Sauce"/>
                <a:cs typeface="Open Sauce"/>
                <a:sym typeface="Open Sauce"/>
              </a:rPr>
              <a:t>BUDGET</a:t>
            </a:r>
          </a:p>
        </p:txBody>
      </p:sp>
      <p:sp>
        <p:nvSpPr>
          <p:cNvPr name="TextBox 15" id="15"/>
          <p:cNvSpPr txBox="true"/>
          <p:nvPr/>
        </p:nvSpPr>
        <p:spPr>
          <a:xfrm rot="0">
            <a:off x="14516100" y="4152900"/>
            <a:ext cx="3581400" cy="636270"/>
          </a:xfrm>
          <a:prstGeom prst="rect">
            <a:avLst/>
          </a:prstGeom>
        </p:spPr>
        <p:txBody>
          <a:bodyPr anchor="t" rtlCol="false" tIns="0" lIns="0" bIns="0" rIns="0">
            <a:spAutoFit/>
          </a:bodyPr>
          <a:lstStyle/>
          <a:p>
            <a:pPr algn="l">
              <a:lnSpc>
                <a:spcPts val="1679"/>
              </a:lnSpc>
            </a:pPr>
            <a:r>
              <a:rPr lang="en-US" sz="1200">
                <a:solidFill>
                  <a:srgbClr val="595959"/>
                </a:solidFill>
                <a:latin typeface="Open Sauce"/>
                <a:ea typeface="Open Sauce"/>
                <a:cs typeface="Open Sauce"/>
                <a:sym typeface="Open Sauce"/>
              </a:rPr>
              <a:t>If the budget is established initially,</a:t>
            </a:r>
          </a:p>
          <a:p>
            <a:pPr algn="l">
              <a:lnSpc>
                <a:spcPts val="1679"/>
              </a:lnSpc>
            </a:pPr>
            <a:r>
              <a:rPr lang="en-US" sz="1200">
                <a:solidFill>
                  <a:srgbClr val="595959"/>
                </a:solidFill>
                <a:latin typeface="Open Sauce"/>
                <a:ea typeface="Open Sauce"/>
                <a:cs typeface="Open Sauce"/>
                <a:sym typeface="Open Sauce"/>
              </a:rPr>
              <a:t>designer fees are paid at an agreed</a:t>
            </a:r>
          </a:p>
          <a:p>
            <a:pPr algn="l">
              <a:lnSpc>
                <a:spcPts val="1679"/>
              </a:lnSpc>
            </a:pPr>
            <a:r>
              <a:rPr lang="en-US" sz="1200">
                <a:solidFill>
                  <a:srgbClr val="595959"/>
                </a:solidFill>
                <a:latin typeface="Open Sauce"/>
                <a:ea typeface="Open Sauce"/>
                <a:cs typeface="Open Sauce"/>
                <a:sym typeface="Open Sauce"/>
              </a:rPr>
              <a:t>percentage of the budget. </a:t>
            </a:r>
          </a:p>
        </p:txBody>
      </p:sp>
      <p:sp>
        <p:nvSpPr>
          <p:cNvPr name="TextBox 16" id="16"/>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7" id="1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8" id="18"/>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0" y="0"/>
            <a:ext cx="5562600" cy="10287000"/>
            <a:chOff x="0" y="0"/>
            <a:chExt cx="7416800" cy="13716000"/>
          </a:xfrm>
        </p:grpSpPr>
        <p:sp>
          <p:nvSpPr>
            <p:cNvPr name="Freeform 3" id="3"/>
            <p:cNvSpPr/>
            <p:nvPr/>
          </p:nvSpPr>
          <p:spPr>
            <a:xfrm flipH="false" flipV="false" rot="0">
              <a:off x="0" y="0"/>
              <a:ext cx="7416817" cy="13716000"/>
            </a:xfrm>
            <a:custGeom>
              <a:avLst/>
              <a:gdLst/>
              <a:ahLst/>
              <a:cxnLst/>
              <a:rect r="r" b="b" t="t" l="l"/>
              <a:pathLst>
                <a:path h="13716000" w="7416817">
                  <a:moveTo>
                    <a:pt x="0" y="0"/>
                  </a:moveTo>
                  <a:lnTo>
                    <a:pt x="7416817" y="0"/>
                  </a:lnTo>
                  <a:lnTo>
                    <a:pt x="7416817" y="13716000"/>
                  </a:lnTo>
                  <a:lnTo>
                    <a:pt x="0" y="13716000"/>
                  </a:lnTo>
                  <a:close/>
                </a:path>
              </a:pathLst>
            </a:custGeom>
            <a:blipFill>
              <a:blip r:embed="rId2"/>
              <a:stretch>
                <a:fillRect l="-11638" t="0" r="-11637" b="0"/>
              </a:stretch>
            </a:blipFill>
          </p:spPr>
        </p:sp>
      </p:grpSp>
      <p:grpSp>
        <p:nvGrpSpPr>
          <p:cNvPr name="Group 4" id="4"/>
          <p:cNvGrpSpPr/>
          <p:nvPr/>
        </p:nvGrpSpPr>
        <p:grpSpPr>
          <a:xfrm rot="0">
            <a:off x="12713721" y="8191500"/>
            <a:ext cx="1809750" cy="1905000"/>
            <a:chOff x="0" y="0"/>
            <a:chExt cx="2413000" cy="2540000"/>
          </a:xfrm>
        </p:grpSpPr>
        <p:sp>
          <p:nvSpPr>
            <p:cNvPr name="Freeform 5" id="5"/>
            <p:cNvSpPr/>
            <p:nvPr/>
          </p:nvSpPr>
          <p:spPr>
            <a:xfrm flipH="false" flipV="false" rot="0">
              <a:off x="0" y="0"/>
              <a:ext cx="2413000" cy="2540000"/>
            </a:xfrm>
            <a:custGeom>
              <a:avLst/>
              <a:gdLst/>
              <a:ahLst/>
              <a:cxnLst/>
              <a:rect r="r" b="b" t="t" l="l"/>
              <a:pathLst>
                <a:path h="2540000" w="2413000">
                  <a:moveTo>
                    <a:pt x="0" y="0"/>
                  </a:moveTo>
                  <a:lnTo>
                    <a:pt x="2413000" y="0"/>
                  </a:lnTo>
                  <a:lnTo>
                    <a:pt x="2413000" y="2540000"/>
                  </a:lnTo>
                  <a:lnTo>
                    <a:pt x="0" y="2540000"/>
                  </a:lnTo>
                  <a:close/>
                </a:path>
              </a:pathLst>
            </a:custGeom>
            <a:blipFill>
              <a:blip r:embed="rId3"/>
              <a:stretch>
                <a:fillRect l="0" t="-21250" r="0" b="-21250"/>
              </a:stretch>
            </a:blipFill>
          </p:spPr>
        </p:sp>
      </p:grpSp>
      <p:grpSp>
        <p:nvGrpSpPr>
          <p:cNvPr name="Group 6" id="6"/>
          <p:cNvGrpSpPr/>
          <p:nvPr/>
        </p:nvGrpSpPr>
        <p:grpSpPr>
          <a:xfrm rot="0">
            <a:off x="15449550" y="8191500"/>
            <a:ext cx="1809750" cy="1905000"/>
            <a:chOff x="0" y="0"/>
            <a:chExt cx="2413000" cy="2540000"/>
          </a:xfrm>
        </p:grpSpPr>
        <p:sp>
          <p:nvSpPr>
            <p:cNvPr name="Freeform 7" id="7"/>
            <p:cNvSpPr/>
            <p:nvPr/>
          </p:nvSpPr>
          <p:spPr>
            <a:xfrm flipH="false" flipV="false" rot="0">
              <a:off x="0" y="0"/>
              <a:ext cx="2413000" cy="2540000"/>
            </a:xfrm>
            <a:custGeom>
              <a:avLst/>
              <a:gdLst/>
              <a:ahLst/>
              <a:cxnLst/>
              <a:rect r="r" b="b" t="t" l="l"/>
              <a:pathLst>
                <a:path h="2540000" w="2413000">
                  <a:moveTo>
                    <a:pt x="0" y="0"/>
                  </a:moveTo>
                  <a:lnTo>
                    <a:pt x="2413000" y="0"/>
                  </a:lnTo>
                  <a:lnTo>
                    <a:pt x="2413000" y="2540000"/>
                  </a:lnTo>
                  <a:lnTo>
                    <a:pt x="0" y="2540000"/>
                  </a:lnTo>
                  <a:close/>
                </a:path>
              </a:pathLst>
            </a:custGeom>
            <a:blipFill>
              <a:blip r:embed="rId4"/>
              <a:stretch>
                <a:fillRect l="0" t="-21250" r="0" b="-21250"/>
              </a:stretch>
            </a:blipFill>
          </p:spPr>
        </p:sp>
      </p:grpSp>
      <p:sp>
        <p:nvSpPr>
          <p:cNvPr name="TextBox 8" id="8"/>
          <p:cNvSpPr txBox="true"/>
          <p:nvPr/>
        </p:nvSpPr>
        <p:spPr>
          <a:xfrm rot="0">
            <a:off x="7353300" y="942975"/>
            <a:ext cx="8953500"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07 Meet Our Team</a:t>
            </a:r>
          </a:p>
        </p:txBody>
      </p:sp>
      <p:sp>
        <p:nvSpPr>
          <p:cNvPr name="TextBox 9" id="9"/>
          <p:cNvSpPr txBox="true"/>
          <p:nvPr/>
        </p:nvSpPr>
        <p:spPr>
          <a:xfrm rot="0">
            <a:off x="7353300" y="4331970"/>
            <a:ext cx="3581400"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Olivia Wilson – </a:t>
            </a:r>
          </a:p>
        </p:txBody>
      </p:sp>
      <p:sp>
        <p:nvSpPr>
          <p:cNvPr name="TextBox 10" id="10"/>
          <p:cNvSpPr txBox="true"/>
          <p:nvPr/>
        </p:nvSpPr>
        <p:spPr>
          <a:xfrm rot="0">
            <a:off x="7353300" y="4181475"/>
            <a:ext cx="3581400" cy="198120"/>
          </a:xfrm>
          <a:prstGeom prst="rect">
            <a:avLst/>
          </a:prstGeom>
        </p:spPr>
        <p:txBody>
          <a:bodyPr anchor="t" rtlCol="false" tIns="0" lIns="0" bIns="0" rIns="0">
            <a:spAutoFit/>
          </a:bodyPr>
          <a:lstStyle/>
          <a:p>
            <a:pPr algn="l">
              <a:lnSpc>
                <a:spcPts val="1800"/>
              </a:lnSpc>
            </a:pPr>
            <a:r>
              <a:rPr lang="en-US" sz="1800">
                <a:solidFill>
                  <a:srgbClr val="6E452A"/>
                </a:solidFill>
                <a:latin typeface="Noto Serif Display"/>
                <a:ea typeface="Noto Serif Display"/>
                <a:cs typeface="Noto Serif Display"/>
                <a:sym typeface="Noto Serif Display"/>
              </a:rPr>
              <a:t>Chief Designer</a:t>
            </a:r>
          </a:p>
        </p:txBody>
      </p:sp>
      <p:sp>
        <p:nvSpPr>
          <p:cNvPr name="TextBox 11" id="11"/>
          <p:cNvSpPr txBox="true"/>
          <p:nvPr/>
        </p:nvSpPr>
        <p:spPr>
          <a:xfrm rot="0">
            <a:off x="12713721" y="4095750"/>
            <a:ext cx="4488429" cy="1939290"/>
          </a:xfrm>
          <a:prstGeom prst="rect">
            <a:avLst/>
          </a:prstGeom>
        </p:spPr>
        <p:txBody>
          <a:bodyPr anchor="t" rtlCol="false" tIns="0" lIns="0" bIns="0" rIns="0">
            <a:spAutoFit/>
          </a:bodyPr>
          <a:lstStyle/>
          <a:p>
            <a:pPr algn="just">
              <a:lnSpc>
                <a:spcPts val="1920"/>
              </a:lnSpc>
            </a:pPr>
            <a:r>
              <a:rPr lang="en-US" sz="1200">
                <a:solidFill>
                  <a:srgbClr val="595959"/>
                </a:solidFill>
                <a:latin typeface="Open Sauce"/>
                <a:ea typeface="Open Sauce"/>
                <a:cs typeface="Open Sauce"/>
                <a:sym typeface="Open Sauce"/>
              </a:rPr>
              <a:t>An avid collector of Italian design objects. Clara is forever curious — she informs here work by observation and research while tapping into the potential of form and function. Her design moves beyond the conventional relationship between fashion, art, and design. With a passionate interest in the old and the modern, the traditional and the contemporary, she finds innovative solutions for any little or large spaces. </a:t>
            </a:r>
          </a:p>
        </p:txBody>
      </p:sp>
      <p:sp>
        <p:nvSpPr>
          <p:cNvPr name="TextBox 12" id="12"/>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3" id="13"/>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4" id="14"/>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1008303" y="4741545"/>
            <a:ext cx="2381250" cy="2381250"/>
            <a:chOff x="0" y="0"/>
            <a:chExt cx="3175000" cy="3175000"/>
          </a:xfrm>
        </p:grpSpPr>
        <p:sp>
          <p:nvSpPr>
            <p:cNvPr name="Freeform 3" id="3"/>
            <p:cNvSpPr/>
            <p:nvPr/>
          </p:nvSpPr>
          <p:spPr>
            <a:xfrm flipH="true" flipV="false" rot="0">
              <a:off x="0" y="0"/>
              <a:ext cx="3175000" cy="3175000"/>
            </a:xfrm>
            <a:custGeom>
              <a:avLst/>
              <a:gdLst/>
              <a:ahLst/>
              <a:cxnLst/>
              <a:rect r="r" b="b" t="t" l="l"/>
              <a:pathLst>
                <a:path h="3175000" w="3175000">
                  <a:moveTo>
                    <a:pt x="3175000" y="0"/>
                  </a:moveTo>
                  <a:lnTo>
                    <a:pt x="0" y="0"/>
                  </a:lnTo>
                  <a:lnTo>
                    <a:pt x="0" y="3175000"/>
                  </a:lnTo>
                  <a:lnTo>
                    <a:pt x="3175000" y="3175000"/>
                  </a:lnTo>
                  <a:close/>
                </a:path>
              </a:pathLst>
            </a:custGeom>
            <a:blipFill>
              <a:blip r:embed="rId2"/>
              <a:stretch>
                <a:fillRect l="0" t="0" r="0" b="0"/>
              </a:stretch>
            </a:blipFill>
          </p:spPr>
        </p:sp>
      </p:grpSp>
      <p:grpSp>
        <p:nvGrpSpPr>
          <p:cNvPr name="Group 4" id="4"/>
          <p:cNvGrpSpPr/>
          <p:nvPr/>
        </p:nvGrpSpPr>
        <p:grpSpPr>
          <a:xfrm rot="0">
            <a:off x="4441157" y="4741545"/>
            <a:ext cx="2381250" cy="2381250"/>
            <a:chOff x="0" y="0"/>
            <a:chExt cx="3175000" cy="3175000"/>
          </a:xfrm>
        </p:grpSpPr>
        <p:sp>
          <p:nvSpPr>
            <p:cNvPr name="Freeform 5" id="5"/>
            <p:cNvSpPr/>
            <p:nvPr/>
          </p:nvSpPr>
          <p:spPr>
            <a:xfrm flipH="false" flipV="false" rot="0">
              <a:off x="0" y="0"/>
              <a:ext cx="3175000" cy="3175000"/>
            </a:xfrm>
            <a:custGeom>
              <a:avLst/>
              <a:gdLst/>
              <a:ahLst/>
              <a:cxnLst/>
              <a:rect r="r" b="b" t="t" l="l"/>
              <a:pathLst>
                <a:path h="3175000" w="3175000">
                  <a:moveTo>
                    <a:pt x="0" y="0"/>
                  </a:moveTo>
                  <a:lnTo>
                    <a:pt x="3175000" y="0"/>
                  </a:lnTo>
                  <a:lnTo>
                    <a:pt x="3175000" y="3175000"/>
                  </a:lnTo>
                  <a:lnTo>
                    <a:pt x="0" y="3175000"/>
                  </a:lnTo>
                  <a:close/>
                </a:path>
              </a:pathLst>
            </a:custGeom>
            <a:blipFill>
              <a:blip r:embed="rId3"/>
              <a:stretch>
                <a:fillRect l="0" t="0" r="0" b="0"/>
              </a:stretch>
            </a:blipFill>
          </p:spPr>
        </p:sp>
      </p:grpSp>
      <p:grpSp>
        <p:nvGrpSpPr>
          <p:cNvPr name="Group 6" id="6"/>
          <p:cNvGrpSpPr/>
          <p:nvPr/>
        </p:nvGrpSpPr>
        <p:grpSpPr>
          <a:xfrm rot="0">
            <a:off x="7874012" y="4741545"/>
            <a:ext cx="2381250" cy="2381250"/>
            <a:chOff x="0" y="0"/>
            <a:chExt cx="3175000" cy="3175000"/>
          </a:xfrm>
        </p:grpSpPr>
        <p:sp>
          <p:nvSpPr>
            <p:cNvPr name="Freeform 7" id="7"/>
            <p:cNvSpPr/>
            <p:nvPr/>
          </p:nvSpPr>
          <p:spPr>
            <a:xfrm flipH="false" flipV="false" rot="0">
              <a:off x="0" y="0"/>
              <a:ext cx="3175000" cy="3175000"/>
            </a:xfrm>
            <a:custGeom>
              <a:avLst/>
              <a:gdLst/>
              <a:ahLst/>
              <a:cxnLst/>
              <a:rect r="r" b="b" t="t" l="l"/>
              <a:pathLst>
                <a:path h="3175000" w="3175000">
                  <a:moveTo>
                    <a:pt x="0" y="0"/>
                  </a:moveTo>
                  <a:lnTo>
                    <a:pt x="3175000" y="0"/>
                  </a:lnTo>
                  <a:lnTo>
                    <a:pt x="3175000" y="3175000"/>
                  </a:lnTo>
                  <a:lnTo>
                    <a:pt x="0" y="3175000"/>
                  </a:lnTo>
                  <a:close/>
                </a:path>
              </a:pathLst>
            </a:custGeom>
            <a:blipFill>
              <a:blip r:embed="rId4"/>
              <a:stretch>
                <a:fillRect l="0" t="0" r="0" b="0"/>
              </a:stretch>
            </a:blipFill>
          </p:spPr>
        </p:sp>
      </p:grpSp>
      <p:grpSp>
        <p:nvGrpSpPr>
          <p:cNvPr name="Group 8" id="8"/>
          <p:cNvGrpSpPr/>
          <p:nvPr/>
        </p:nvGrpSpPr>
        <p:grpSpPr>
          <a:xfrm rot="0">
            <a:off x="11306866" y="4741545"/>
            <a:ext cx="2381250" cy="2381250"/>
            <a:chOff x="0" y="0"/>
            <a:chExt cx="3175000" cy="3175000"/>
          </a:xfrm>
        </p:grpSpPr>
        <p:sp>
          <p:nvSpPr>
            <p:cNvPr name="Freeform 9" id="9"/>
            <p:cNvSpPr/>
            <p:nvPr/>
          </p:nvSpPr>
          <p:spPr>
            <a:xfrm flipH="true" flipV="false" rot="0">
              <a:off x="0" y="0"/>
              <a:ext cx="3175000" cy="3175000"/>
            </a:xfrm>
            <a:custGeom>
              <a:avLst/>
              <a:gdLst/>
              <a:ahLst/>
              <a:cxnLst/>
              <a:rect r="r" b="b" t="t" l="l"/>
              <a:pathLst>
                <a:path h="3175000" w="3175000">
                  <a:moveTo>
                    <a:pt x="3175000" y="0"/>
                  </a:moveTo>
                  <a:lnTo>
                    <a:pt x="0" y="0"/>
                  </a:lnTo>
                  <a:lnTo>
                    <a:pt x="0" y="3175000"/>
                  </a:lnTo>
                  <a:lnTo>
                    <a:pt x="3175000" y="3175000"/>
                  </a:lnTo>
                  <a:close/>
                </a:path>
              </a:pathLst>
            </a:custGeom>
            <a:blipFill>
              <a:blip r:embed="rId5"/>
              <a:stretch>
                <a:fillRect l="0" t="0" r="0" b="0"/>
              </a:stretch>
            </a:blipFill>
          </p:spPr>
        </p:sp>
      </p:grpSp>
      <p:grpSp>
        <p:nvGrpSpPr>
          <p:cNvPr name="Group 10" id="10"/>
          <p:cNvGrpSpPr/>
          <p:nvPr/>
        </p:nvGrpSpPr>
        <p:grpSpPr>
          <a:xfrm rot="0">
            <a:off x="14739720" y="4741545"/>
            <a:ext cx="2381250" cy="2381250"/>
            <a:chOff x="0" y="0"/>
            <a:chExt cx="3175000" cy="3175000"/>
          </a:xfrm>
        </p:grpSpPr>
        <p:sp>
          <p:nvSpPr>
            <p:cNvPr name="Freeform 11" id="11"/>
            <p:cNvSpPr/>
            <p:nvPr/>
          </p:nvSpPr>
          <p:spPr>
            <a:xfrm flipH="false" flipV="false" rot="0">
              <a:off x="0" y="0"/>
              <a:ext cx="3175000" cy="3175000"/>
            </a:xfrm>
            <a:custGeom>
              <a:avLst/>
              <a:gdLst/>
              <a:ahLst/>
              <a:cxnLst/>
              <a:rect r="r" b="b" t="t" l="l"/>
              <a:pathLst>
                <a:path h="3175000" w="3175000">
                  <a:moveTo>
                    <a:pt x="0" y="0"/>
                  </a:moveTo>
                  <a:lnTo>
                    <a:pt x="3175000" y="0"/>
                  </a:lnTo>
                  <a:lnTo>
                    <a:pt x="3175000" y="3175000"/>
                  </a:lnTo>
                  <a:lnTo>
                    <a:pt x="0" y="3175000"/>
                  </a:lnTo>
                  <a:close/>
                </a:path>
              </a:pathLst>
            </a:custGeom>
            <a:blipFill>
              <a:blip r:embed="rId6"/>
              <a:stretch>
                <a:fillRect l="0" t="0" r="0" b="0"/>
              </a:stretch>
            </a:blipFill>
          </p:spPr>
        </p:sp>
      </p:grpSp>
      <p:sp>
        <p:nvSpPr>
          <p:cNvPr name="TextBox 12" id="12"/>
          <p:cNvSpPr txBox="true"/>
          <p:nvPr/>
        </p:nvSpPr>
        <p:spPr>
          <a:xfrm rot="0">
            <a:off x="4575507" y="3331845"/>
            <a:ext cx="3076223"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Samira Hadid – </a:t>
            </a:r>
          </a:p>
        </p:txBody>
      </p:sp>
      <p:sp>
        <p:nvSpPr>
          <p:cNvPr name="TextBox 13" id="13"/>
          <p:cNvSpPr txBox="true"/>
          <p:nvPr/>
        </p:nvSpPr>
        <p:spPr>
          <a:xfrm rot="0">
            <a:off x="4575507" y="3101340"/>
            <a:ext cx="3076223"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Project Manager</a:t>
            </a:r>
          </a:p>
        </p:txBody>
      </p:sp>
      <p:sp>
        <p:nvSpPr>
          <p:cNvPr name="TextBox 14" id="14"/>
          <p:cNvSpPr txBox="true"/>
          <p:nvPr/>
        </p:nvSpPr>
        <p:spPr>
          <a:xfrm rot="0">
            <a:off x="1028700" y="3331845"/>
            <a:ext cx="3076223"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Teddy Yu– </a:t>
            </a:r>
          </a:p>
        </p:txBody>
      </p:sp>
      <p:sp>
        <p:nvSpPr>
          <p:cNvPr name="TextBox 15" id="15"/>
          <p:cNvSpPr txBox="true"/>
          <p:nvPr/>
        </p:nvSpPr>
        <p:spPr>
          <a:xfrm rot="0">
            <a:off x="7935796" y="3331845"/>
            <a:ext cx="3076223"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Rufus Stewert – </a:t>
            </a:r>
          </a:p>
        </p:txBody>
      </p:sp>
      <p:sp>
        <p:nvSpPr>
          <p:cNvPr name="TextBox 16" id="16"/>
          <p:cNvSpPr txBox="true"/>
          <p:nvPr/>
        </p:nvSpPr>
        <p:spPr>
          <a:xfrm rot="0">
            <a:off x="11352741" y="3331845"/>
            <a:ext cx="3076223"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Reese Miller– </a:t>
            </a:r>
          </a:p>
        </p:txBody>
      </p:sp>
      <p:sp>
        <p:nvSpPr>
          <p:cNvPr name="TextBox 17" id="17"/>
          <p:cNvSpPr txBox="true"/>
          <p:nvPr/>
        </p:nvSpPr>
        <p:spPr>
          <a:xfrm rot="0">
            <a:off x="14760117" y="3331845"/>
            <a:ext cx="3076223"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Aaron Loeb– </a:t>
            </a:r>
          </a:p>
        </p:txBody>
      </p:sp>
      <p:sp>
        <p:nvSpPr>
          <p:cNvPr name="TextBox 18" id="18"/>
          <p:cNvSpPr txBox="true"/>
          <p:nvPr/>
        </p:nvSpPr>
        <p:spPr>
          <a:xfrm rot="0">
            <a:off x="1028700" y="3101340"/>
            <a:ext cx="3076223"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Account Executive</a:t>
            </a:r>
          </a:p>
        </p:txBody>
      </p:sp>
      <p:sp>
        <p:nvSpPr>
          <p:cNvPr name="TextBox 19" id="19"/>
          <p:cNvSpPr txBox="true"/>
          <p:nvPr/>
        </p:nvSpPr>
        <p:spPr>
          <a:xfrm rot="0">
            <a:off x="7935796" y="3101340"/>
            <a:ext cx="3076223"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Designer</a:t>
            </a:r>
          </a:p>
        </p:txBody>
      </p:sp>
      <p:sp>
        <p:nvSpPr>
          <p:cNvPr name="TextBox 20" id="20"/>
          <p:cNvSpPr txBox="true"/>
          <p:nvPr/>
        </p:nvSpPr>
        <p:spPr>
          <a:xfrm rot="0">
            <a:off x="11352741" y="3101340"/>
            <a:ext cx="3076223"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Junior Designer</a:t>
            </a:r>
          </a:p>
        </p:txBody>
      </p:sp>
      <p:sp>
        <p:nvSpPr>
          <p:cNvPr name="TextBox 21" id="21"/>
          <p:cNvSpPr txBox="true"/>
          <p:nvPr/>
        </p:nvSpPr>
        <p:spPr>
          <a:xfrm rot="0">
            <a:off x="14760117" y="3101340"/>
            <a:ext cx="3076223"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HR / GA</a:t>
            </a:r>
          </a:p>
        </p:txBody>
      </p:sp>
      <p:sp>
        <p:nvSpPr>
          <p:cNvPr name="TextBox 22" id="22"/>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23" id="23"/>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24" id="24"/>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0" y="0"/>
            <a:ext cx="7353300" cy="10287000"/>
            <a:chOff x="0" y="0"/>
            <a:chExt cx="9804400" cy="13716000"/>
          </a:xfrm>
        </p:grpSpPr>
        <p:sp>
          <p:nvSpPr>
            <p:cNvPr name="Freeform 3" id="3"/>
            <p:cNvSpPr/>
            <p:nvPr/>
          </p:nvSpPr>
          <p:spPr>
            <a:xfrm flipH="false" flipV="false" rot="0">
              <a:off x="0" y="0"/>
              <a:ext cx="9804400" cy="13716000"/>
            </a:xfrm>
            <a:custGeom>
              <a:avLst/>
              <a:gdLst/>
              <a:ahLst/>
              <a:cxnLst/>
              <a:rect r="r" b="b" t="t" l="l"/>
              <a:pathLst>
                <a:path h="13716000" w="9804400">
                  <a:moveTo>
                    <a:pt x="0" y="0"/>
                  </a:moveTo>
                  <a:lnTo>
                    <a:pt x="9804400" y="0"/>
                  </a:lnTo>
                  <a:lnTo>
                    <a:pt x="9804400" y="13716000"/>
                  </a:lnTo>
                  <a:lnTo>
                    <a:pt x="0" y="13716000"/>
                  </a:lnTo>
                  <a:close/>
                </a:path>
              </a:pathLst>
            </a:custGeom>
            <a:blipFill>
              <a:blip r:embed="rId2"/>
              <a:stretch>
                <a:fillRect l="0" t="-3912" r="0" b="-3912"/>
              </a:stretch>
            </a:blipFill>
          </p:spPr>
        </p:sp>
      </p:grpSp>
      <p:grpSp>
        <p:nvGrpSpPr>
          <p:cNvPr name="Group 4" id="4"/>
          <p:cNvGrpSpPr/>
          <p:nvPr/>
        </p:nvGrpSpPr>
        <p:grpSpPr>
          <a:xfrm rot="0">
            <a:off x="11351730" y="2623664"/>
            <a:ext cx="2857500" cy="3524250"/>
            <a:chOff x="0" y="0"/>
            <a:chExt cx="3810000" cy="4699000"/>
          </a:xfrm>
        </p:grpSpPr>
        <p:sp>
          <p:nvSpPr>
            <p:cNvPr name="Freeform 5" id="5"/>
            <p:cNvSpPr/>
            <p:nvPr/>
          </p:nvSpPr>
          <p:spPr>
            <a:xfrm flipH="false" flipV="false" rot="0">
              <a:off x="0" y="0"/>
              <a:ext cx="3810000" cy="4699000"/>
            </a:xfrm>
            <a:custGeom>
              <a:avLst/>
              <a:gdLst/>
              <a:ahLst/>
              <a:cxnLst/>
              <a:rect r="r" b="b" t="t" l="l"/>
              <a:pathLst>
                <a:path h="4699000" w="3810000">
                  <a:moveTo>
                    <a:pt x="0" y="0"/>
                  </a:moveTo>
                  <a:lnTo>
                    <a:pt x="3810000" y="0"/>
                  </a:lnTo>
                  <a:lnTo>
                    <a:pt x="3810000" y="4699000"/>
                  </a:lnTo>
                  <a:lnTo>
                    <a:pt x="0" y="4699000"/>
                  </a:lnTo>
                  <a:close/>
                </a:path>
              </a:pathLst>
            </a:custGeom>
            <a:blipFill>
              <a:blip r:embed="rId3"/>
              <a:stretch>
                <a:fillRect l="-58425" t="0" r="-58425" b="0"/>
              </a:stretch>
            </a:blipFill>
          </p:spPr>
        </p:sp>
      </p:grpSp>
      <p:sp>
        <p:nvSpPr>
          <p:cNvPr name="TextBox 6" id="6"/>
          <p:cNvSpPr txBox="true"/>
          <p:nvPr/>
        </p:nvSpPr>
        <p:spPr>
          <a:xfrm rot="0">
            <a:off x="10400649" y="2025791"/>
            <a:ext cx="2392379" cy="1063899"/>
          </a:xfrm>
          <a:prstGeom prst="rect">
            <a:avLst/>
          </a:prstGeom>
        </p:spPr>
        <p:txBody>
          <a:bodyPr anchor="t" rtlCol="false" tIns="0" lIns="0" bIns="0" rIns="0">
            <a:spAutoFit/>
          </a:bodyPr>
          <a:lstStyle/>
          <a:p>
            <a:pPr algn="l">
              <a:lnSpc>
                <a:spcPts val="7672"/>
              </a:lnSpc>
            </a:pPr>
            <a:r>
              <a:rPr lang="en-US" sz="5480" spc="-108">
                <a:solidFill>
                  <a:srgbClr val="E0DDD4"/>
                </a:solidFill>
                <a:latin typeface="Open Sauce"/>
                <a:ea typeface="Open Sauce"/>
                <a:cs typeface="Open Sauce"/>
                <a:sym typeface="Open Sauce"/>
              </a:rPr>
              <a:t>Built to </a:t>
            </a:r>
          </a:p>
        </p:txBody>
      </p:sp>
      <p:sp>
        <p:nvSpPr>
          <p:cNvPr name="TextBox 7" id="7"/>
          <p:cNvSpPr txBox="true"/>
          <p:nvPr/>
        </p:nvSpPr>
        <p:spPr>
          <a:xfrm rot="0">
            <a:off x="12793029" y="2019300"/>
            <a:ext cx="2447622" cy="1070390"/>
          </a:xfrm>
          <a:prstGeom prst="rect">
            <a:avLst/>
          </a:prstGeom>
        </p:spPr>
        <p:txBody>
          <a:bodyPr anchor="t" rtlCol="false" tIns="0" lIns="0" bIns="0" rIns="0">
            <a:spAutoFit/>
          </a:bodyPr>
          <a:lstStyle/>
          <a:p>
            <a:pPr algn="ctr">
              <a:lnSpc>
                <a:spcPts val="8041"/>
              </a:lnSpc>
            </a:pPr>
            <a:r>
              <a:rPr lang="en-US" sz="5913">
                <a:solidFill>
                  <a:srgbClr val="E0DDD4"/>
                </a:solidFill>
                <a:latin typeface="Noto Serif Display"/>
                <a:ea typeface="Noto Serif Display"/>
                <a:cs typeface="Noto Serif Display"/>
                <a:sym typeface="Noto Serif Display"/>
              </a:rPr>
              <a:t>Belong</a:t>
            </a:r>
          </a:p>
        </p:txBody>
      </p:sp>
      <p:sp>
        <p:nvSpPr>
          <p:cNvPr name="TextBox 8" id="8"/>
          <p:cNvSpPr txBox="true"/>
          <p:nvPr/>
        </p:nvSpPr>
        <p:spPr>
          <a:xfrm rot="0">
            <a:off x="9144000" y="7153275"/>
            <a:ext cx="7162800" cy="1264920"/>
          </a:xfrm>
          <a:prstGeom prst="rect">
            <a:avLst/>
          </a:prstGeom>
        </p:spPr>
        <p:txBody>
          <a:bodyPr anchor="t" rtlCol="false" tIns="0" lIns="0" bIns="0" rIns="0">
            <a:spAutoFit/>
          </a:bodyPr>
          <a:lstStyle/>
          <a:p>
            <a:pPr algn="just">
              <a:lnSpc>
                <a:spcPts val="1679"/>
              </a:lnSpc>
            </a:pPr>
            <a:r>
              <a:rPr lang="en-US" sz="1200">
                <a:solidFill>
                  <a:srgbClr val="E0DDD4"/>
                </a:solidFill>
                <a:latin typeface="Open Sauce"/>
                <a:ea typeface="Open Sauce"/>
                <a:cs typeface="Open Sauce"/>
                <a:sym typeface="Open Sauce"/>
              </a:rPr>
              <a:t>Scandinavian architecture is defined by its simplicity, functionality, and deep connection to nature. Rooted in the Nordic landscape and way of life, it emphasizes clean lines, minimalism, and natural materials like wood, stone, and glass. The style prioritizes light, both natural and spatial, making interiors feel open, calm, and airy, even in the darkest months. With a focus on sustainability, craftsmanship, and timeless design, Scandinavian architecture blends beauty and purpose to create spaces that are both enduring and effortlessly livable.</a:t>
            </a:r>
          </a:p>
        </p:txBody>
      </p:sp>
      <p:sp>
        <p:nvSpPr>
          <p:cNvPr name="TextBox 9" id="9"/>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0" id="10"/>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1" id="11"/>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10934700" y="7191375"/>
            <a:ext cx="7162800" cy="2905125"/>
            <a:chOff x="0" y="0"/>
            <a:chExt cx="9550400" cy="3873500"/>
          </a:xfrm>
        </p:grpSpPr>
        <p:sp>
          <p:nvSpPr>
            <p:cNvPr name="Freeform 3" id="3"/>
            <p:cNvSpPr/>
            <p:nvPr/>
          </p:nvSpPr>
          <p:spPr>
            <a:xfrm flipH="false" flipV="false" rot="0">
              <a:off x="0" y="0"/>
              <a:ext cx="9550400" cy="3873500"/>
            </a:xfrm>
            <a:custGeom>
              <a:avLst/>
              <a:gdLst/>
              <a:ahLst/>
              <a:cxnLst/>
              <a:rect r="r" b="b" t="t" l="l"/>
              <a:pathLst>
                <a:path h="3873500" w="9550400">
                  <a:moveTo>
                    <a:pt x="0" y="0"/>
                  </a:moveTo>
                  <a:lnTo>
                    <a:pt x="9550400" y="0"/>
                  </a:lnTo>
                  <a:lnTo>
                    <a:pt x="9550400" y="3873500"/>
                  </a:lnTo>
                  <a:lnTo>
                    <a:pt x="0" y="3873500"/>
                  </a:lnTo>
                  <a:close/>
                </a:path>
              </a:pathLst>
            </a:custGeom>
            <a:blipFill>
              <a:blip r:embed="rId2"/>
              <a:stretch>
                <a:fillRect l="0" t="-32185" r="0" b="-32185"/>
              </a:stretch>
            </a:blipFill>
          </p:spPr>
        </p:sp>
      </p:grpSp>
      <p:sp>
        <p:nvSpPr>
          <p:cNvPr name="TextBox 4" id="4"/>
          <p:cNvSpPr txBox="true"/>
          <p:nvPr/>
        </p:nvSpPr>
        <p:spPr>
          <a:xfrm rot="0">
            <a:off x="1028700" y="1390650"/>
            <a:ext cx="8115300" cy="704850"/>
          </a:xfrm>
          <a:prstGeom prst="rect">
            <a:avLst/>
          </a:prstGeom>
        </p:spPr>
        <p:txBody>
          <a:bodyPr anchor="t" rtlCol="false" tIns="0" lIns="0" bIns="0" rIns="0">
            <a:spAutoFit/>
          </a:bodyPr>
          <a:lstStyle/>
          <a:p>
            <a:pPr algn="l">
              <a:lnSpc>
                <a:spcPts val="6000"/>
              </a:lnSpc>
            </a:pPr>
            <a:r>
              <a:rPr lang="en-US" sz="6000" spc="-120">
                <a:solidFill>
                  <a:srgbClr val="4A4233"/>
                </a:solidFill>
                <a:latin typeface="Open Sauce"/>
                <a:ea typeface="Open Sauce"/>
                <a:cs typeface="Open Sauce"/>
                <a:sym typeface="Open Sauce"/>
              </a:rPr>
              <a:t>09 Contact Us</a:t>
            </a:r>
          </a:p>
        </p:txBody>
      </p:sp>
      <p:sp>
        <p:nvSpPr>
          <p:cNvPr name="TextBox 5" id="5"/>
          <p:cNvSpPr txBox="true"/>
          <p:nvPr/>
        </p:nvSpPr>
        <p:spPr>
          <a:xfrm rot="0">
            <a:off x="1028700" y="8510588"/>
            <a:ext cx="2499215"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Behance</a:t>
            </a:r>
          </a:p>
        </p:txBody>
      </p:sp>
      <p:sp>
        <p:nvSpPr>
          <p:cNvPr name="TextBox 6" id="6"/>
          <p:cNvSpPr txBox="true"/>
          <p:nvPr/>
        </p:nvSpPr>
        <p:spPr>
          <a:xfrm rot="0">
            <a:off x="4191000" y="8510588"/>
            <a:ext cx="2499215"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Instagram </a:t>
            </a:r>
          </a:p>
        </p:txBody>
      </p:sp>
      <p:sp>
        <p:nvSpPr>
          <p:cNvPr name="TextBox 7" id="7"/>
          <p:cNvSpPr txBox="true"/>
          <p:nvPr/>
        </p:nvSpPr>
        <p:spPr>
          <a:xfrm rot="0">
            <a:off x="7353300" y="8510588"/>
            <a:ext cx="2499215" cy="590550"/>
          </a:xfrm>
          <a:prstGeom prst="rect">
            <a:avLst/>
          </a:prstGeom>
        </p:spPr>
        <p:txBody>
          <a:bodyPr anchor="t" rtlCol="false" tIns="0" lIns="0" bIns="0" rIns="0">
            <a:spAutoFit/>
          </a:bodyPr>
          <a:lstStyle/>
          <a:p>
            <a:pPr algn="l">
              <a:lnSpc>
                <a:spcPts val="4200"/>
              </a:lnSpc>
            </a:pPr>
            <a:r>
              <a:rPr lang="en-US" sz="3000" spc="-60">
                <a:solidFill>
                  <a:srgbClr val="4A4233"/>
                </a:solidFill>
                <a:latin typeface="Open Sauce"/>
                <a:ea typeface="Open Sauce"/>
                <a:cs typeface="Open Sauce"/>
                <a:sym typeface="Open Sauce"/>
              </a:rPr>
              <a:t>Telegram</a:t>
            </a:r>
          </a:p>
        </p:txBody>
      </p:sp>
      <p:sp>
        <p:nvSpPr>
          <p:cNvPr name="TextBox 8" id="8"/>
          <p:cNvSpPr txBox="true"/>
          <p:nvPr/>
        </p:nvSpPr>
        <p:spPr>
          <a:xfrm rot="0">
            <a:off x="10934700" y="5078095"/>
            <a:ext cx="3581400"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Address</a:t>
            </a:r>
          </a:p>
        </p:txBody>
      </p:sp>
      <p:sp>
        <p:nvSpPr>
          <p:cNvPr name="TextBox 9" id="9"/>
          <p:cNvSpPr txBox="true"/>
          <p:nvPr/>
        </p:nvSpPr>
        <p:spPr>
          <a:xfrm rot="0">
            <a:off x="14516100" y="4090670"/>
            <a:ext cx="3581400"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Email</a:t>
            </a:r>
          </a:p>
        </p:txBody>
      </p:sp>
      <p:sp>
        <p:nvSpPr>
          <p:cNvPr name="TextBox 10" id="10"/>
          <p:cNvSpPr txBox="true"/>
          <p:nvPr/>
        </p:nvSpPr>
        <p:spPr>
          <a:xfrm rot="0">
            <a:off x="10934700" y="4090670"/>
            <a:ext cx="3581400"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Conatct</a:t>
            </a:r>
          </a:p>
        </p:txBody>
      </p:sp>
      <p:sp>
        <p:nvSpPr>
          <p:cNvPr name="TextBox 11" id="11"/>
          <p:cNvSpPr txBox="true"/>
          <p:nvPr/>
        </p:nvSpPr>
        <p:spPr>
          <a:xfrm rot="0">
            <a:off x="14516100" y="5078095"/>
            <a:ext cx="3581400" cy="297180"/>
          </a:xfrm>
          <a:prstGeom prst="rect">
            <a:avLst/>
          </a:prstGeom>
        </p:spPr>
        <p:txBody>
          <a:bodyPr anchor="t" rtlCol="false" tIns="0" lIns="0" bIns="0" rIns="0">
            <a:spAutoFit/>
          </a:bodyPr>
          <a:lstStyle/>
          <a:p>
            <a:pPr algn="l">
              <a:lnSpc>
                <a:spcPts val="2520"/>
              </a:lnSpc>
            </a:pPr>
            <a:r>
              <a:rPr lang="en-US" sz="1800">
                <a:solidFill>
                  <a:srgbClr val="6E452A"/>
                </a:solidFill>
                <a:latin typeface="Noto Serif Display"/>
                <a:ea typeface="Noto Serif Display"/>
                <a:cs typeface="Noto Serif Display"/>
                <a:sym typeface="Noto Serif Display"/>
              </a:rPr>
              <a:t>Website</a:t>
            </a:r>
          </a:p>
        </p:txBody>
      </p:sp>
      <p:sp>
        <p:nvSpPr>
          <p:cNvPr name="TextBox 12" id="12"/>
          <p:cNvSpPr txBox="true"/>
          <p:nvPr/>
        </p:nvSpPr>
        <p:spPr>
          <a:xfrm rot="0">
            <a:off x="1028700" y="4104005"/>
            <a:ext cx="4533900" cy="1701165"/>
          </a:xfrm>
          <a:prstGeom prst="rect">
            <a:avLst/>
          </a:prstGeom>
        </p:spPr>
        <p:txBody>
          <a:bodyPr anchor="t" rtlCol="false" tIns="0" lIns="0" bIns="0" rIns="0">
            <a:spAutoFit/>
          </a:bodyPr>
          <a:lstStyle/>
          <a:p>
            <a:pPr algn="just">
              <a:lnSpc>
                <a:spcPts val="1920"/>
              </a:lnSpc>
            </a:pPr>
            <a:r>
              <a:rPr lang="en-US" sz="1200">
                <a:solidFill>
                  <a:srgbClr val="595959"/>
                </a:solidFill>
                <a:latin typeface="Open Sauce"/>
                <a:ea typeface="Open Sauce"/>
                <a:cs typeface="Open Sauce"/>
                <a:sym typeface="Open Sauce"/>
              </a:rPr>
              <a:t>Whether you’re redesigning a single room or developing a complete space from the ground up, we’d love to hear from you. At Larana, Inc., we specialize in thoughtful, functional, and timeless interiors tailored to your vision. Based in Sweden, we work with clients locally and internationally to bring spaces to life through Scandinavian design point of aesthetic sensibilities.</a:t>
            </a:r>
          </a:p>
        </p:txBody>
      </p:sp>
      <p:sp>
        <p:nvSpPr>
          <p:cNvPr name="TextBox 13" id="13"/>
          <p:cNvSpPr txBox="true"/>
          <p:nvPr/>
        </p:nvSpPr>
        <p:spPr>
          <a:xfrm rot="0">
            <a:off x="10934700" y="5408295"/>
            <a:ext cx="2735116" cy="749300"/>
          </a:xfrm>
          <a:prstGeom prst="rect">
            <a:avLst/>
          </a:prstGeom>
        </p:spPr>
        <p:txBody>
          <a:bodyPr anchor="t" rtlCol="false" tIns="0" lIns="0" bIns="0" rIns="0">
            <a:spAutoFit/>
          </a:bodyPr>
          <a:lstStyle/>
          <a:p>
            <a:pPr algn="l">
              <a:lnSpc>
                <a:spcPts val="2800"/>
              </a:lnSpc>
            </a:pPr>
            <a:r>
              <a:rPr lang="en-US" sz="2000">
                <a:solidFill>
                  <a:srgbClr val="4A4233"/>
                </a:solidFill>
                <a:latin typeface="Open Sauce"/>
                <a:ea typeface="Open Sauce"/>
                <a:cs typeface="Open Sauce"/>
                <a:sym typeface="Open Sauce"/>
              </a:rPr>
              <a:t>123 Anywhere St., Any City, ST 12345</a:t>
            </a:r>
          </a:p>
        </p:txBody>
      </p:sp>
      <p:sp>
        <p:nvSpPr>
          <p:cNvPr name="TextBox 14" id="14"/>
          <p:cNvSpPr txBox="true"/>
          <p:nvPr/>
        </p:nvSpPr>
        <p:spPr>
          <a:xfrm rot="0">
            <a:off x="10934700" y="4415015"/>
            <a:ext cx="2462020" cy="396875"/>
          </a:xfrm>
          <a:prstGeom prst="rect">
            <a:avLst/>
          </a:prstGeom>
        </p:spPr>
        <p:txBody>
          <a:bodyPr anchor="t" rtlCol="false" tIns="0" lIns="0" bIns="0" rIns="0">
            <a:spAutoFit/>
          </a:bodyPr>
          <a:lstStyle/>
          <a:p>
            <a:pPr algn="l">
              <a:lnSpc>
                <a:spcPts val="2800"/>
              </a:lnSpc>
            </a:pPr>
            <a:r>
              <a:rPr lang="en-US" sz="2000">
                <a:solidFill>
                  <a:srgbClr val="4A4233"/>
                </a:solidFill>
                <a:latin typeface="Open Sauce"/>
                <a:ea typeface="Open Sauce"/>
                <a:cs typeface="Open Sauce"/>
                <a:sym typeface="Open Sauce"/>
              </a:rPr>
              <a:t>+123-456-7890</a:t>
            </a:r>
          </a:p>
        </p:txBody>
      </p:sp>
      <p:sp>
        <p:nvSpPr>
          <p:cNvPr name="TextBox 15" id="15"/>
          <p:cNvSpPr txBox="true"/>
          <p:nvPr/>
        </p:nvSpPr>
        <p:spPr>
          <a:xfrm rot="0">
            <a:off x="14516100" y="5408295"/>
            <a:ext cx="3473953" cy="396875"/>
          </a:xfrm>
          <a:prstGeom prst="rect">
            <a:avLst/>
          </a:prstGeom>
        </p:spPr>
        <p:txBody>
          <a:bodyPr anchor="t" rtlCol="false" tIns="0" lIns="0" bIns="0" rIns="0">
            <a:spAutoFit/>
          </a:bodyPr>
          <a:lstStyle/>
          <a:p>
            <a:pPr algn="l">
              <a:lnSpc>
                <a:spcPts val="2800"/>
              </a:lnSpc>
            </a:pPr>
            <a:r>
              <a:rPr lang="en-US" sz="2000">
                <a:solidFill>
                  <a:srgbClr val="4A4233"/>
                </a:solidFill>
                <a:latin typeface="Open Sauce"/>
                <a:ea typeface="Open Sauce"/>
                <a:cs typeface="Open Sauce"/>
                <a:sym typeface="Open Sauce"/>
              </a:rPr>
              <a:t>hello@reallygreatsite.com</a:t>
            </a:r>
          </a:p>
        </p:txBody>
      </p:sp>
      <p:sp>
        <p:nvSpPr>
          <p:cNvPr name="TextBox 16" id="16"/>
          <p:cNvSpPr txBox="true"/>
          <p:nvPr/>
        </p:nvSpPr>
        <p:spPr>
          <a:xfrm rot="0">
            <a:off x="14516100" y="4415015"/>
            <a:ext cx="3227339" cy="396875"/>
          </a:xfrm>
          <a:prstGeom prst="rect">
            <a:avLst/>
          </a:prstGeom>
        </p:spPr>
        <p:txBody>
          <a:bodyPr anchor="t" rtlCol="false" tIns="0" lIns="0" bIns="0" rIns="0">
            <a:spAutoFit/>
          </a:bodyPr>
          <a:lstStyle/>
          <a:p>
            <a:pPr algn="l">
              <a:lnSpc>
                <a:spcPts val="2800"/>
              </a:lnSpc>
            </a:pPr>
            <a:r>
              <a:rPr lang="en-US" sz="2000">
                <a:solidFill>
                  <a:srgbClr val="4A4233"/>
                </a:solidFill>
                <a:latin typeface="Open Sauce"/>
                <a:ea typeface="Open Sauce"/>
                <a:cs typeface="Open Sauce"/>
                <a:sym typeface="Open Sauce"/>
              </a:rPr>
              <a:t>www.reallygreatsite.com </a:t>
            </a:r>
          </a:p>
        </p:txBody>
      </p:sp>
      <p:sp>
        <p:nvSpPr>
          <p:cNvPr name="TextBox 17" id="1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8" id="1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9" id="19"/>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blipFill>
              <a:blip r:embed="rId2"/>
              <a:stretch>
                <a:fillRect l="-34375" t="0" r="-34375" b="0"/>
              </a:stretch>
            </a:blipFill>
          </p:spPr>
        </p:sp>
      </p:grpSp>
      <p:sp>
        <p:nvSpPr>
          <p:cNvPr name="TextBox 4" id="4"/>
          <p:cNvSpPr txBox="true"/>
          <p:nvPr/>
        </p:nvSpPr>
        <p:spPr>
          <a:xfrm rot="0">
            <a:off x="7353300" y="9286900"/>
            <a:ext cx="3581400" cy="212065"/>
          </a:xfrm>
          <a:prstGeom prst="rect">
            <a:avLst/>
          </a:prstGeom>
        </p:spPr>
        <p:txBody>
          <a:bodyPr anchor="t" rtlCol="false" tIns="0" lIns="0" bIns="0" rIns="0">
            <a:spAutoFit/>
          </a:bodyPr>
          <a:lstStyle/>
          <a:p>
            <a:pPr algn="ctr">
              <a:lnSpc>
                <a:spcPts val="1599"/>
              </a:lnSpc>
            </a:pPr>
            <a:r>
              <a:rPr lang="en-US" sz="1599" spc="239">
                <a:solidFill>
                  <a:srgbClr val="E0DDD4"/>
                </a:solidFill>
                <a:latin typeface="Open Sauce"/>
                <a:ea typeface="Open Sauce"/>
                <a:cs typeface="Open Sauce"/>
                <a:sym typeface="Open Sauce"/>
              </a:rPr>
              <a:t>LARANA, INC.</a:t>
            </a:r>
          </a:p>
        </p:txBody>
      </p:sp>
      <p:sp>
        <p:nvSpPr>
          <p:cNvPr name="TextBox 5" id="5"/>
          <p:cNvSpPr txBox="true"/>
          <p:nvPr/>
        </p:nvSpPr>
        <p:spPr>
          <a:xfrm rot="0">
            <a:off x="7933131" y="845185"/>
            <a:ext cx="2421738" cy="183515"/>
          </a:xfrm>
          <a:prstGeom prst="rect">
            <a:avLst/>
          </a:prstGeom>
        </p:spPr>
        <p:txBody>
          <a:bodyPr anchor="t" rtlCol="false" tIns="0" lIns="0" bIns="0" rIns="0">
            <a:spAutoFit/>
          </a:bodyPr>
          <a:lstStyle/>
          <a:p>
            <a:pPr algn="ctr">
              <a:lnSpc>
                <a:spcPts val="1599"/>
              </a:lnSpc>
            </a:pPr>
            <a:r>
              <a:rPr lang="en-US" sz="1599" spc="239">
                <a:solidFill>
                  <a:srgbClr val="E0DDD4"/>
                </a:solidFill>
                <a:latin typeface="Open Sauce"/>
                <a:ea typeface="Open Sauce"/>
                <a:cs typeface="Open Sauce"/>
                <a:sym typeface="Open Sauce"/>
              </a:rPr>
              <a:t>2054</a:t>
            </a:r>
          </a:p>
        </p:txBody>
      </p:sp>
      <p:sp>
        <p:nvSpPr>
          <p:cNvPr name="TextBox 6" id="6"/>
          <p:cNvSpPr txBox="true"/>
          <p:nvPr/>
        </p:nvSpPr>
        <p:spPr>
          <a:xfrm rot="0">
            <a:off x="190500" y="5345401"/>
            <a:ext cx="3581400" cy="413639"/>
          </a:xfrm>
          <a:prstGeom prst="rect">
            <a:avLst/>
          </a:prstGeom>
        </p:spPr>
        <p:txBody>
          <a:bodyPr anchor="t" rtlCol="false" tIns="0" lIns="0" bIns="0" rIns="0">
            <a:spAutoFit/>
          </a:bodyPr>
          <a:lstStyle/>
          <a:p>
            <a:pPr algn="ctr">
              <a:lnSpc>
                <a:spcPts val="2925"/>
              </a:lnSpc>
            </a:pPr>
            <a:r>
              <a:rPr lang="en-US" sz="2090" spc="-40">
                <a:solidFill>
                  <a:srgbClr val="E0DDD4"/>
                </a:solidFill>
                <a:latin typeface="Open Sauce"/>
                <a:ea typeface="Open Sauce"/>
                <a:cs typeface="Open Sauce"/>
                <a:sym typeface="Open Sauce"/>
              </a:rPr>
              <a:t>Modern Minimal</a:t>
            </a:r>
          </a:p>
        </p:txBody>
      </p:sp>
      <p:sp>
        <p:nvSpPr>
          <p:cNvPr name="TextBox 7" id="7"/>
          <p:cNvSpPr txBox="true"/>
          <p:nvPr/>
        </p:nvSpPr>
        <p:spPr>
          <a:xfrm rot="0">
            <a:off x="9144000" y="5345401"/>
            <a:ext cx="3581400" cy="413639"/>
          </a:xfrm>
          <a:prstGeom prst="rect">
            <a:avLst/>
          </a:prstGeom>
        </p:spPr>
        <p:txBody>
          <a:bodyPr anchor="t" rtlCol="false" tIns="0" lIns="0" bIns="0" rIns="0">
            <a:spAutoFit/>
          </a:bodyPr>
          <a:lstStyle/>
          <a:p>
            <a:pPr algn="ctr">
              <a:lnSpc>
                <a:spcPts val="2925"/>
              </a:lnSpc>
            </a:pPr>
            <a:r>
              <a:rPr lang="en-US" sz="2090" spc="-40">
                <a:solidFill>
                  <a:srgbClr val="F0EEEB"/>
                </a:solidFill>
                <a:latin typeface="Open Sauce"/>
                <a:ea typeface="Open Sauce"/>
                <a:cs typeface="Open Sauce"/>
                <a:sym typeface="Open Sauce"/>
              </a:rPr>
              <a:t>Modern Minimal</a:t>
            </a:r>
          </a:p>
        </p:txBody>
      </p:sp>
      <p:sp>
        <p:nvSpPr>
          <p:cNvPr name="TextBox 8" id="8"/>
          <p:cNvSpPr txBox="true"/>
          <p:nvPr/>
        </p:nvSpPr>
        <p:spPr>
          <a:xfrm rot="0">
            <a:off x="3771900" y="4842900"/>
            <a:ext cx="5372100" cy="909503"/>
          </a:xfrm>
          <a:prstGeom prst="rect">
            <a:avLst/>
          </a:prstGeom>
        </p:spPr>
        <p:txBody>
          <a:bodyPr anchor="t" rtlCol="false" tIns="0" lIns="0" bIns="0" rIns="0">
            <a:spAutoFit/>
          </a:bodyPr>
          <a:lstStyle/>
          <a:p>
            <a:pPr algn="ctr">
              <a:lnSpc>
                <a:spcPts val="6616"/>
              </a:lnSpc>
            </a:pPr>
            <a:r>
              <a:rPr lang="en-US" sz="4725" spc="-94">
                <a:solidFill>
                  <a:srgbClr val="E0DDD4"/>
                </a:solidFill>
                <a:latin typeface="Noto Serif Display"/>
                <a:ea typeface="Noto Serif Display"/>
                <a:cs typeface="Noto Serif Display"/>
                <a:sym typeface="Noto Serif Display"/>
              </a:rPr>
              <a:t>Interior Design</a:t>
            </a:r>
          </a:p>
        </p:txBody>
      </p:sp>
      <p:sp>
        <p:nvSpPr>
          <p:cNvPr name="TextBox 9" id="9"/>
          <p:cNvSpPr txBox="true"/>
          <p:nvPr/>
        </p:nvSpPr>
        <p:spPr>
          <a:xfrm rot="0">
            <a:off x="12725400" y="4842900"/>
            <a:ext cx="5372100" cy="909503"/>
          </a:xfrm>
          <a:prstGeom prst="rect">
            <a:avLst/>
          </a:prstGeom>
        </p:spPr>
        <p:txBody>
          <a:bodyPr anchor="t" rtlCol="false" tIns="0" lIns="0" bIns="0" rIns="0">
            <a:spAutoFit/>
          </a:bodyPr>
          <a:lstStyle/>
          <a:p>
            <a:pPr algn="ctr">
              <a:lnSpc>
                <a:spcPts val="6616"/>
              </a:lnSpc>
            </a:pPr>
            <a:r>
              <a:rPr lang="en-US" sz="4725" spc="-94">
                <a:solidFill>
                  <a:srgbClr val="E0DDD4"/>
                </a:solidFill>
                <a:latin typeface="Noto Serif Display"/>
                <a:ea typeface="Noto Serif Display"/>
                <a:cs typeface="Noto Serif Display"/>
                <a:sym typeface="Noto Serif Display"/>
              </a:rPr>
              <a:t>Interior Design</a:t>
            </a:r>
          </a:p>
        </p:txBody>
      </p:sp>
      <p:sp>
        <p:nvSpPr>
          <p:cNvPr name="TextBox 10" id="10"/>
          <p:cNvSpPr txBox="true"/>
          <p:nvPr/>
        </p:nvSpPr>
        <p:spPr>
          <a:xfrm rot="0">
            <a:off x="3771900" y="5428396"/>
            <a:ext cx="5343826" cy="862846"/>
          </a:xfrm>
          <a:prstGeom prst="rect">
            <a:avLst/>
          </a:prstGeom>
        </p:spPr>
        <p:txBody>
          <a:bodyPr anchor="t" rtlCol="false" tIns="0" lIns="0" bIns="0" rIns="0">
            <a:spAutoFit/>
          </a:bodyPr>
          <a:lstStyle/>
          <a:p>
            <a:pPr algn="ctr">
              <a:lnSpc>
                <a:spcPts val="6351"/>
              </a:lnSpc>
            </a:pPr>
            <a:r>
              <a:rPr lang="en-US" sz="4536" spc="-90">
                <a:solidFill>
                  <a:srgbClr val="E0DDD4"/>
                </a:solidFill>
                <a:latin typeface="Open Sauce"/>
                <a:ea typeface="Open Sauce"/>
                <a:cs typeface="Open Sauce"/>
                <a:sym typeface="Open Sauce"/>
              </a:rPr>
              <a:t>Pitch Deck </a:t>
            </a:r>
          </a:p>
        </p:txBody>
      </p:sp>
      <p:sp>
        <p:nvSpPr>
          <p:cNvPr name="TextBox 11" id="11"/>
          <p:cNvSpPr txBox="true"/>
          <p:nvPr/>
        </p:nvSpPr>
        <p:spPr>
          <a:xfrm rot="0">
            <a:off x="12725400" y="5428396"/>
            <a:ext cx="5343826" cy="862846"/>
          </a:xfrm>
          <a:prstGeom prst="rect">
            <a:avLst/>
          </a:prstGeom>
        </p:spPr>
        <p:txBody>
          <a:bodyPr anchor="t" rtlCol="false" tIns="0" lIns="0" bIns="0" rIns="0">
            <a:spAutoFit/>
          </a:bodyPr>
          <a:lstStyle/>
          <a:p>
            <a:pPr algn="ctr">
              <a:lnSpc>
                <a:spcPts val="6351"/>
              </a:lnSpc>
            </a:pPr>
            <a:r>
              <a:rPr lang="en-US" sz="4536" spc="-90">
                <a:solidFill>
                  <a:srgbClr val="E0DDD4"/>
                </a:solidFill>
                <a:latin typeface="Open Sauce"/>
                <a:ea typeface="Open Sauce"/>
                <a:cs typeface="Open Sauce"/>
                <a:sym typeface="Open Sauce"/>
              </a:rPr>
              <a:t>Pitch Deck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0" y="4095750"/>
            <a:ext cx="18288000" cy="6191250"/>
            <a:chOff x="0" y="0"/>
            <a:chExt cx="24384000" cy="8255000"/>
          </a:xfrm>
        </p:grpSpPr>
        <p:sp>
          <p:nvSpPr>
            <p:cNvPr name="Freeform 3" id="3"/>
            <p:cNvSpPr/>
            <p:nvPr/>
          </p:nvSpPr>
          <p:spPr>
            <a:xfrm flipH="false" flipV="false" rot="0">
              <a:off x="0" y="0"/>
              <a:ext cx="24384000" cy="8255000"/>
            </a:xfrm>
            <a:custGeom>
              <a:avLst/>
              <a:gdLst/>
              <a:ahLst/>
              <a:cxnLst/>
              <a:rect r="r" b="b" t="t" l="l"/>
              <a:pathLst>
                <a:path h="8255000" w="24384000">
                  <a:moveTo>
                    <a:pt x="0" y="0"/>
                  </a:moveTo>
                  <a:lnTo>
                    <a:pt x="24384000" y="0"/>
                  </a:lnTo>
                  <a:lnTo>
                    <a:pt x="24384000" y="8255000"/>
                  </a:lnTo>
                  <a:lnTo>
                    <a:pt x="0" y="8255000"/>
                  </a:lnTo>
                  <a:close/>
                </a:path>
              </a:pathLst>
            </a:custGeom>
            <a:blipFill>
              <a:blip r:embed="rId2"/>
              <a:stretch>
                <a:fillRect l="0" t="-97692" r="0" b="-97692"/>
              </a:stretch>
            </a:blipFill>
          </p:spPr>
        </p:sp>
      </p:grpSp>
      <p:sp>
        <p:nvSpPr>
          <p:cNvPr name="TextBox 4" id="4"/>
          <p:cNvSpPr txBox="true"/>
          <p:nvPr/>
        </p:nvSpPr>
        <p:spPr>
          <a:xfrm rot="0">
            <a:off x="10934700" y="1733550"/>
            <a:ext cx="6324600" cy="514350"/>
          </a:xfrm>
          <a:prstGeom prst="rect">
            <a:avLst/>
          </a:prstGeom>
        </p:spPr>
        <p:txBody>
          <a:bodyPr anchor="t" rtlCol="false" tIns="0" lIns="0" bIns="0" rIns="0">
            <a:spAutoFit/>
          </a:bodyPr>
          <a:lstStyle/>
          <a:p>
            <a:pPr algn="l">
              <a:lnSpc>
                <a:spcPts val="2160"/>
              </a:lnSpc>
            </a:pPr>
            <a:r>
              <a:rPr lang="en-US" sz="1800">
                <a:solidFill>
                  <a:srgbClr val="E0DDD4"/>
                </a:solidFill>
                <a:latin typeface="Noto Serif Display"/>
                <a:ea typeface="Noto Serif Display"/>
                <a:cs typeface="Noto Serif Display"/>
                <a:sym typeface="Noto Serif Display"/>
              </a:rPr>
              <a:t>Larana, Inc. is an interior design </a:t>
            </a:r>
          </a:p>
          <a:p>
            <a:pPr algn="l">
              <a:lnSpc>
                <a:spcPts val="2160"/>
              </a:lnSpc>
            </a:pPr>
            <a:r>
              <a:rPr lang="en-US" sz="1800">
                <a:solidFill>
                  <a:srgbClr val="E0DDD4"/>
                </a:solidFill>
                <a:latin typeface="Noto Serif Display"/>
                <a:ea typeface="Noto Serif Display"/>
                <a:cs typeface="Noto Serif Display"/>
                <a:sym typeface="Noto Serif Display"/>
              </a:rPr>
              <a:t>firm established in 1956 in Stockholm, Sweden.</a:t>
            </a:r>
          </a:p>
        </p:txBody>
      </p:sp>
      <p:sp>
        <p:nvSpPr>
          <p:cNvPr name="TextBox 5" id="5"/>
          <p:cNvSpPr txBox="true"/>
          <p:nvPr/>
        </p:nvSpPr>
        <p:spPr>
          <a:xfrm rot="0">
            <a:off x="2593416" y="1343025"/>
            <a:ext cx="7162800" cy="1162050"/>
          </a:xfrm>
          <a:prstGeom prst="rect">
            <a:avLst/>
          </a:prstGeom>
        </p:spPr>
        <p:txBody>
          <a:bodyPr anchor="t" rtlCol="false" tIns="0" lIns="0" bIns="0" rIns="0">
            <a:spAutoFit/>
          </a:bodyPr>
          <a:lstStyle/>
          <a:p>
            <a:pPr algn="r">
              <a:lnSpc>
                <a:spcPts val="8400"/>
              </a:lnSpc>
            </a:pPr>
            <a:r>
              <a:rPr lang="en-US" sz="6000" spc="-120">
                <a:solidFill>
                  <a:srgbClr val="E0DDD4"/>
                </a:solidFill>
                <a:latin typeface="Open Sauce"/>
                <a:ea typeface="Open Sauce"/>
                <a:cs typeface="Open Sauce"/>
                <a:sym typeface="Open Sauce"/>
              </a:rPr>
              <a:t>Introduction</a:t>
            </a:r>
          </a:p>
        </p:txBody>
      </p:sp>
      <p:sp>
        <p:nvSpPr>
          <p:cNvPr name="TextBox 6" id="6"/>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
        <p:nvSpPr>
          <p:cNvPr name="TextBox 7" id="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0" y="4095750"/>
            <a:ext cx="14295697" cy="6191250"/>
            <a:chOff x="0" y="0"/>
            <a:chExt cx="19060929" cy="8255000"/>
          </a:xfrm>
        </p:grpSpPr>
        <p:sp>
          <p:nvSpPr>
            <p:cNvPr name="Freeform 3" id="3"/>
            <p:cNvSpPr/>
            <p:nvPr/>
          </p:nvSpPr>
          <p:spPr>
            <a:xfrm flipH="false" flipV="false" rot="0">
              <a:off x="0" y="0"/>
              <a:ext cx="19060922" cy="8255000"/>
            </a:xfrm>
            <a:custGeom>
              <a:avLst/>
              <a:gdLst/>
              <a:ahLst/>
              <a:cxnLst/>
              <a:rect r="r" b="b" t="t" l="l"/>
              <a:pathLst>
                <a:path h="8255000" w="19060922">
                  <a:moveTo>
                    <a:pt x="0" y="0"/>
                  </a:moveTo>
                  <a:lnTo>
                    <a:pt x="19060922" y="0"/>
                  </a:lnTo>
                  <a:lnTo>
                    <a:pt x="19060922" y="8255000"/>
                  </a:lnTo>
                  <a:lnTo>
                    <a:pt x="0" y="8255000"/>
                  </a:lnTo>
                  <a:close/>
                </a:path>
              </a:pathLst>
            </a:custGeom>
            <a:blipFill>
              <a:blip r:embed="rId2"/>
              <a:stretch>
                <a:fillRect l="0" t="-26967" r="0" b="-26967"/>
              </a:stretch>
            </a:blipFill>
          </p:spPr>
        </p:sp>
      </p:grpSp>
      <p:sp>
        <p:nvSpPr>
          <p:cNvPr name="TextBox 4" id="4"/>
          <p:cNvSpPr txBox="true"/>
          <p:nvPr/>
        </p:nvSpPr>
        <p:spPr>
          <a:xfrm rot="0">
            <a:off x="5562600" y="1343025"/>
            <a:ext cx="7162800" cy="1162050"/>
          </a:xfrm>
          <a:prstGeom prst="rect">
            <a:avLst/>
          </a:prstGeom>
        </p:spPr>
        <p:txBody>
          <a:bodyPr anchor="t" rtlCol="false" tIns="0" lIns="0" bIns="0" rIns="0">
            <a:spAutoFit/>
          </a:bodyPr>
          <a:lstStyle/>
          <a:p>
            <a:pPr algn="ctr">
              <a:lnSpc>
                <a:spcPts val="8400"/>
              </a:lnSpc>
            </a:pPr>
            <a:r>
              <a:rPr lang="en-US" sz="6000" spc="-120">
                <a:solidFill>
                  <a:srgbClr val="4A4233"/>
                </a:solidFill>
                <a:latin typeface="Open Sauce"/>
                <a:ea typeface="Open Sauce"/>
                <a:cs typeface="Open Sauce"/>
                <a:sym typeface="Open Sauce"/>
              </a:rPr>
              <a:t>Table Of Contents</a:t>
            </a:r>
          </a:p>
        </p:txBody>
      </p:sp>
      <p:sp>
        <p:nvSpPr>
          <p:cNvPr name="TextBox 5" id="5"/>
          <p:cNvSpPr txBox="true"/>
          <p:nvPr/>
        </p:nvSpPr>
        <p:spPr>
          <a:xfrm rot="0">
            <a:off x="14544093" y="8136255"/>
            <a:ext cx="3525415" cy="1055370"/>
          </a:xfrm>
          <a:prstGeom prst="rect">
            <a:avLst/>
          </a:prstGeom>
        </p:spPr>
        <p:txBody>
          <a:bodyPr anchor="t" rtlCol="false" tIns="0" lIns="0" bIns="0" rIns="0">
            <a:spAutoFit/>
          </a:bodyPr>
          <a:lstStyle/>
          <a:p>
            <a:pPr algn="just">
              <a:lnSpc>
                <a:spcPts val="1679"/>
              </a:lnSpc>
            </a:pPr>
            <a:r>
              <a:rPr lang="en-US" sz="1200">
                <a:solidFill>
                  <a:srgbClr val="595959"/>
                </a:solidFill>
                <a:latin typeface="Open Sauce"/>
                <a:ea typeface="Open Sauce"/>
                <a:cs typeface="Open Sauce"/>
                <a:sym typeface="Open Sauce"/>
              </a:rPr>
              <a:t>A harmonious blend of Scandinavian and Italian interior design traditions, our style combines the minimal, nature-inspired clarity of the North with the ultra premium textures, warmth, and expressive elegance of the South.  </a:t>
            </a:r>
          </a:p>
        </p:txBody>
      </p:sp>
      <p:sp>
        <p:nvSpPr>
          <p:cNvPr name="TextBox 6" id="6"/>
          <p:cNvSpPr txBox="true"/>
          <p:nvPr/>
        </p:nvSpPr>
        <p:spPr>
          <a:xfrm rot="0">
            <a:off x="17259300" y="4038600"/>
            <a:ext cx="838200" cy="1974215"/>
          </a:xfrm>
          <a:prstGeom prst="rect">
            <a:avLst/>
          </a:prstGeom>
        </p:spPr>
        <p:txBody>
          <a:bodyPr anchor="t" rtlCol="false" tIns="0" lIns="0" bIns="0" rIns="0">
            <a:spAutoFit/>
          </a:bodyPr>
          <a:lstStyle/>
          <a:p>
            <a:pPr algn="r">
              <a:lnSpc>
                <a:spcPts val="1960"/>
              </a:lnSpc>
            </a:pPr>
            <a:r>
              <a:rPr lang="en-US" sz="1400">
                <a:solidFill>
                  <a:srgbClr val="0D0D0D"/>
                </a:solidFill>
                <a:latin typeface="Open Sauce"/>
                <a:ea typeface="Open Sauce"/>
                <a:cs typeface="Open Sauce"/>
                <a:sym typeface="Open Sauce"/>
              </a:rPr>
              <a:t>01 </a:t>
            </a:r>
          </a:p>
          <a:p>
            <a:pPr algn="r">
              <a:lnSpc>
                <a:spcPts val="1960"/>
              </a:lnSpc>
            </a:pPr>
            <a:r>
              <a:rPr lang="en-US" sz="1400">
                <a:solidFill>
                  <a:srgbClr val="0D0D0D"/>
                </a:solidFill>
                <a:latin typeface="Open Sauce"/>
                <a:ea typeface="Open Sauce"/>
                <a:cs typeface="Open Sauce"/>
                <a:sym typeface="Open Sauce"/>
              </a:rPr>
              <a:t>02 </a:t>
            </a:r>
          </a:p>
          <a:p>
            <a:pPr algn="r">
              <a:lnSpc>
                <a:spcPts val="1960"/>
              </a:lnSpc>
            </a:pPr>
            <a:r>
              <a:rPr lang="en-US" sz="1400">
                <a:solidFill>
                  <a:srgbClr val="0D0D0D"/>
                </a:solidFill>
                <a:latin typeface="Open Sauce"/>
                <a:ea typeface="Open Sauce"/>
                <a:cs typeface="Open Sauce"/>
                <a:sym typeface="Open Sauce"/>
              </a:rPr>
              <a:t>03 </a:t>
            </a:r>
          </a:p>
          <a:p>
            <a:pPr algn="r">
              <a:lnSpc>
                <a:spcPts val="1959"/>
              </a:lnSpc>
            </a:pPr>
            <a:r>
              <a:rPr lang="en-US" sz="1399">
                <a:solidFill>
                  <a:srgbClr val="0D0D0D"/>
                </a:solidFill>
                <a:latin typeface="Open Sauce"/>
                <a:ea typeface="Open Sauce"/>
                <a:cs typeface="Open Sauce"/>
                <a:sym typeface="Open Sauce"/>
              </a:rPr>
              <a:t>04</a:t>
            </a:r>
          </a:p>
          <a:p>
            <a:pPr algn="r">
              <a:lnSpc>
                <a:spcPts val="1960"/>
              </a:lnSpc>
            </a:pPr>
            <a:r>
              <a:rPr lang="en-US" sz="1400">
                <a:solidFill>
                  <a:srgbClr val="0D0D0D"/>
                </a:solidFill>
                <a:latin typeface="Open Sauce"/>
                <a:ea typeface="Open Sauce"/>
                <a:cs typeface="Open Sauce"/>
                <a:sym typeface="Open Sauce"/>
              </a:rPr>
              <a:t>05</a:t>
            </a:r>
          </a:p>
          <a:p>
            <a:pPr algn="r">
              <a:lnSpc>
                <a:spcPts val="1960"/>
              </a:lnSpc>
            </a:pPr>
            <a:r>
              <a:rPr lang="en-US" sz="1400">
                <a:solidFill>
                  <a:srgbClr val="0D0D0D"/>
                </a:solidFill>
                <a:latin typeface="Open Sauce"/>
                <a:ea typeface="Open Sauce"/>
                <a:cs typeface="Open Sauce"/>
                <a:sym typeface="Open Sauce"/>
              </a:rPr>
              <a:t>06</a:t>
            </a:r>
          </a:p>
          <a:p>
            <a:pPr algn="r">
              <a:lnSpc>
                <a:spcPts val="1960"/>
              </a:lnSpc>
            </a:pPr>
            <a:r>
              <a:rPr lang="en-US" sz="1400">
                <a:solidFill>
                  <a:srgbClr val="0D0D0D"/>
                </a:solidFill>
                <a:latin typeface="Open Sauce"/>
                <a:ea typeface="Open Sauce"/>
                <a:cs typeface="Open Sauce"/>
                <a:sym typeface="Open Sauce"/>
              </a:rPr>
              <a:t>07 </a:t>
            </a:r>
          </a:p>
          <a:p>
            <a:pPr algn="r">
              <a:lnSpc>
                <a:spcPts val="1959"/>
              </a:lnSpc>
            </a:pPr>
            <a:r>
              <a:rPr lang="en-US" sz="1399">
                <a:solidFill>
                  <a:srgbClr val="0D0D0D"/>
                </a:solidFill>
                <a:latin typeface="Open Sauce"/>
                <a:ea typeface="Open Sauce"/>
                <a:cs typeface="Open Sauce"/>
                <a:sym typeface="Open Sauce"/>
              </a:rPr>
              <a:t>08 </a:t>
            </a:r>
          </a:p>
        </p:txBody>
      </p:sp>
      <p:sp>
        <p:nvSpPr>
          <p:cNvPr name="TextBox 7" id="7"/>
          <p:cNvSpPr txBox="true"/>
          <p:nvPr/>
        </p:nvSpPr>
        <p:spPr>
          <a:xfrm rot="0">
            <a:off x="14516100" y="4038600"/>
            <a:ext cx="2163631" cy="2002790"/>
          </a:xfrm>
          <a:prstGeom prst="rect">
            <a:avLst/>
          </a:prstGeom>
        </p:spPr>
        <p:txBody>
          <a:bodyPr anchor="t" rtlCol="false" tIns="0" lIns="0" bIns="0" rIns="0">
            <a:spAutoFit/>
          </a:bodyPr>
          <a:lstStyle/>
          <a:p>
            <a:pPr algn="l">
              <a:lnSpc>
                <a:spcPts val="1959"/>
              </a:lnSpc>
            </a:pPr>
            <a:r>
              <a:rPr lang="en-US" sz="1399">
                <a:solidFill>
                  <a:srgbClr val="0D0D0D"/>
                </a:solidFill>
                <a:latin typeface="Open Sauce"/>
                <a:ea typeface="Open Sauce"/>
                <a:cs typeface="Open Sauce"/>
                <a:sym typeface="Open Sauce"/>
              </a:rPr>
              <a:t>Who we are</a:t>
            </a:r>
          </a:p>
          <a:p>
            <a:pPr algn="l">
              <a:lnSpc>
                <a:spcPts val="1959"/>
              </a:lnSpc>
            </a:pPr>
            <a:r>
              <a:rPr lang="en-US" sz="1399">
                <a:solidFill>
                  <a:srgbClr val="0D0D0D"/>
                </a:solidFill>
                <a:latin typeface="Open Sauce"/>
                <a:ea typeface="Open Sauce"/>
                <a:cs typeface="Open Sauce"/>
                <a:sym typeface="Open Sauce"/>
              </a:rPr>
              <a:t>What we do</a:t>
            </a:r>
          </a:p>
          <a:p>
            <a:pPr algn="l">
              <a:lnSpc>
                <a:spcPts val="1959"/>
              </a:lnSpc>
            </a:pPr>
            <a:r>
              <a:rPr lang="en-US" sz="1399">
                <a:solidFill>
                  <a:srgbClr val="0D0D0D"/>
                </a:solidFill>
                <a:latin typeface="Open Sauce"/>
                <a:ea typeface="Open Sauce"/>
                <a:cs typeface="Open Sauce"/>
                <a:sym typeface="Open Sauce"/>
              </a:rPr>
              <a:t>Highlights</a:t>
            </a:r>
          </a:p>
          <a:p>
            <a:pPr algn="l">
              <a:lnSpc>
                <a:spcPts val="1959"/>
              </a:lnSpc>
            </a:pPr>
            <a:r>
              <a:rPr lang="en-US" sz="1399">
                <a:solidFill>
                  <a:srgbClr val="0D0D0D"/>
                </a:solidFill>
                <a:latin typeface="Open Sauce"/>
                <a:ea typeface="Open Sauce"/>
                <a:cs typeface="Open Sauce"/>
                <a:sym typeface="Open Sauce"/>
              </a:rPr>
              <a:t>Project portfolio</a:t>
            </a:r>
          </a:p>
          <a:p>
            <a:pPr algn="l">
              <a:lnSpc>
                <a:spcPts val="1959"/>
              </a:lnSpc>
            </a:pPr>
            <a:r>
              <a:rPr lang="en-US" sz="1399">
                <a:solidFill>
                  <a:srgbClr val="0D0D0D"/>
                </a:solidFill>
                <a:latin typeface="Open Sauce"/>
                <a:ea typeface="Open Sauce"/>
                <a:cs typeface="Open Sauce"/>
                <a:sym typeface="Open Sauce"/>
              </a:rPr>
              <a:t>How we work</a:t>
            </a:r>
          </a:p>
          <a:p>
            <a:pPr algn="l">
              <a:lnSpc>
                <a:spcPts val="1959"/>
              </a:lnSpc>
            </a:pPr>
            <a:r>
              <a:rPr lang="en-US" sz="1399">
                <a:solidFill>
                  <a:srgbClr val="0D0D0D"/>
                </a:solidFill>
                <a:latin typeface="Open Sauce"/>
                <a:ea typeface="Open Sauce"/>
                <a:cs typeface="Open Sauce"/>
                <a:sym typeface="Open Sauce"/>
              </a:rPr>
              <a:t>Price list </a:t>
            </a:r>
          </a:p>
          <a:p>
            <a:pPr algn="l">
              <a:lnSpc>
                <a:spcPts val="1959"/>
              </a:lnSpc>
            </a:pPr>
            <a:r>
              <a:rPr lang="en-US" sz="1399">
                <a:solidFill>
                  <a:srgbClr val="0D0D0D"/>
                </a:solidFill>
                <a:latin typeface="Open Sauce"/>
                <a:ea typeface="Open Sauce"/>
                <a:cs typeface="Open Sauce"/>
                <a:sym typeface="Open Sauce"/>
              </a:rPr>
              <a:t>Meet our team</a:t>
            </a:r>
          </a:p>
          <a:p>
            <a:pPr algn="l">
              <a:lnSpc>
                <a:spcPts val="1959"/>
              </a:lnSpc>
            </a:pPr>
            <a:r>
              <a:rPr lang="en-US" sz="1399">
                <a:solidFill>
                  <a:srgbClr val="0D0D0D"/>
                </a:solidFill>
                <a:latin typeface="Open Sauce"/>
                <a:ea typeface="Open Sauce"/>
                <a:cs typeface="Open Sauce"/>
                <a:sym typeface="Open Sauce"/>
              </a:rPr>
              <a:t>Get in touch</a:t>
            </a:r>
          </a:p>
        </p:txBody>
      </p:sp>
      <p:sp>
        <p:nvSpPr>
          <p:cNvPr name="TextBox 8" id="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9" id="9"/>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
        <p:nvSpPr>
          <p:cNvPr name="TextBox 10" id="10"/>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12725400" y="1028700"/>
            <a:ext cx="5372100" cy="9067800"/>
            <a:chOff x="0" y="0"/>
            <a:chExt cx="7162800" cy="12090400"/>
          </a:xfrm>
        </p:grpSpPr>
        <p:sp>
          <p:nvSpPr>
            <p:cNvPr name="Freeform 3" id="3"/>
            <p:cNvSpPr/>
            <p:nvPr/>
          </p:nvSpPr>
          <p:spPr>
            <a:xfrm flipH="false" flipV="false" rot="0">
              <a:off x="0" y="0"/>
              <a:ext cx="7162800" cy="12090400"/>
            </a:xfrm>
            <a:custGeom>
              <a:avLst/>
              <a:gdLst/>
              <a:ahLst/>
              <a:cxnLst/>
              <a:rect r="r" b="b" t="t" l="l"/>
              <a:pathLst>
                <a:path h="12090400" w="7162800">
                  <a:moveTo>
                    <a:pt x="0" y="0"/>
                  </a:moveTo>
                  <a:lnTo>
                    <a:pt x="7162800" y="0"/>
                  </a:lnTo>
                  <a:lnTo>
                    <a:pt x="7162800" y="12090400"/>
                  </a:lnTo>
                  <a:lnTo>
                    <a:pt x="0" y="12090400"/>
                  </a:lnTo>
                  <a:close/>
                </a:path>
              </a:pathLst>
            </a:custGeom>
            <a:blipFill>
              <a:blip r:embed="rId2"/>
              <a:stretch>
                <a:fillRect l="-13287" t="0" r="-13287" b="0"/>
              </a:stretch>
            </a:blipFill>
          </p:spPr>
        </p:sp>
      </p:grpSp>
      <p:sp>
        <p:nvSpPr>
          <p:cNvPr name="TextBox 4" id="4"/>
          <p:cNvSpPr txBox="true"/>
          <p:nvPr/>
        </p:nvSpPr>
        <p:spPr>
          <a:xfrm rot="0">
            <a:off x="1028700" y="942975"/>
            <a:ext cx="6324600"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01 About Us</a:t>
            </a:r>
          </a:p>
        </p:txBody>
      </p:sp>
      <p:sp>
        <p:nvSpPr>
          <p:cNvPr name="TextBox 5" id="5"/>
          <p:cNvSpPr txBox="true"/>
          <p:nvPr/>
        </p:nvSpPr>
        <p:spPr>
          <a:xfrm rot="0">
            <a:off x="1028700" y="6096000"/>
            <a:ext cx="3874976" cy="2415540"/>
          </a:xfrm>
          <a:prstGeom prst="rect">
            <a:avLst/>
          </a:prstGeom>
        </p:spPr>
        <p:txBody>
          <a:bodyPr anchor="t" rtlCol="false" tIns="0" lIns="0" bIns="0" rIns="0">
            <a:spAutoFit/>
          </a:bodyPr>
          <a:lstStyle/>
          <a:p>
            <a:pPr algn="just">
              <a:lnSpc>
                <a:spcPts val="1920"/>
              </a:lnSpc>
            </a:pPr>
            <a:r>
              <a:rPr lang="en-US" sz="1200">
                <a:solidFill>
                  <a:srgbClr val="595959"/>
                </a:solidFill>
                <a:latin typeface="Open Sauce"/>
                <a:ea typeface="Open Sauce"/>
                <a:cs typeface="Open Sauce"/>
                <a:sym typeface="Open Sauce"/>
              </a:rPr>
              <a:t>We believe in the positive impact interior design has on our well- being, creativity, and productivity. We create sustainable design solutions suited to home and office spaces, big and small. What makes us unique is our blend of Scandinavian and Italian tastes and practical experience. By working with some of Italy's best architects and designers, we've been able to combine Scandinavian simplicity with more verbose Italian aesthetics to create a truly singular approach to interior design. </a:t>
            </a:r>
          </a:p>
        </p:txBody>
      </p:sp>
      <p:sp>
        <p:nvSpPr>
          <p:cNvPr name="TextBox 6" id="6"/>
          <p:cNvSpPr txBox="true"/>
          <p:nvPr/>
        </p:nvSpPr>
        <p:spPr>
          <a:xfrm rot="0">
            <a:off x="5191264" y="6096000"/>
            <a:ext cx="3952736" cy="2415540"/>
          </a:xfrm>
          <a:prstGeom prst="rect">
            <a:avLst/>
          </a:prstGeom>
        </p:spPr>
        <p:txBody>
          <a:bodyPr anchor="t" rtlCol="false" tIns="0" lIns="0" bIns="0" rIns="0">
            <a:spAutoFit/>
          </a:bodyPr>
          <a:lstStyle/>
          <a:p>
            <a:pPr algn="just">
              <a:lnSpc>
                <a:spcPts val="1920"/>
              </a:lnSpc>
            </a:pPr>
            <a:r>
              <a:rPr lang="en-US" sz="1200">
                <a:solidFill>
                  <a:srgbClr val="595959"/>
                </a:solidFill>
                <a:latin typeface="Open Sauce"/>
                <a:ea typeface="Open Sauce"/>
                <a:cs typeface="Open Sauce"/>
                <a:sym typeface="Open Sauce"/>
              </a:rPr>
              <a:t>Our comprehensive services include finding the perfect color palette, textiles, carpets, furniture, and lighting to suit your space. We also provide room planning, a full selection of materials, and project management to guide you through the process from start to finish. Over the years, we've built great relationships with architects and builders with whom we work together on each project, giving our clients a full-service design team to plan and design your dream home.</a:t>
            </a:r>
          </a:p>
        </p:txBody>
      </p:sp>
      <p:sp>
        <p:nvSpPr>
          <p:cNvPr name="TextBox 7" id="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8" id="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9" id="9"/>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190500" y="7468675"/>
            <a:ext cx="4513299" cy="2627825"/>
            <a:chOff x="0" y="0"/>
            <a:chExt cx="6017732" cy="3503767"/>
          </a:xfrm>
        </p:grpSpPr>
        <p:sp>
          <p:nvSpPr>
            <p:cNvPr name="Freeform 3" id="3"/>
            <p:cNvSpPr/>
            <p:nvPr/>
          </p:nvSpPr>
          <p:spPr>
            <a:xfrm flipH="false" flipV="false" rot="0">
              <a:off x="0" y="0"/>
              <a:ext cx="6017768" cy="3503803"/>
            </a:xfrm>
            <a:custGeom>
              <a:avLst/>
              <a:gdLst/>
              <a:ahLst/>
              <a:cxnLst/>
              <a:rect r="r" b="b" t="t" l="l"/>
              <a:pathLst>
                <a:path h="3503803" w="6017768">
                  <a:moveTo>
                    <a:pt x="0" y="0"/>
                  </a:moveTo>
                  <a:lnTo>
                    <a:pt x="6017768" y="0"/>
                  </a:lnTo>
                  <a:lnTo>
                    <a:pt x="6017768" y="3503803"/>
                  </a:lnTo>
                  <a:lnTo>
                    <a:pt x="0" y="3503803"/>
                  </a:lnTo>
                  <a:close/>
                </a:path>
              </a:pathLst>
            </a:custGeom>
            <a:blipFill>
              <a:blip r:embed="rId2"/>
              <a:stretch>
                <a:fillRect l="0" t="-57314" r="0" b="-57313"/>
              </a:stretch>
            </a:blipFill>
          </p:spPr>
        </p:sp>
      </p:grpSp>
      <p:grpSp>
        <p:nvGrpSpPr>
          <p:cNvPr name="Group 4" id="4"/>
          <p:cNvGrpSpPr/>
          <p:nvPr/>
        </p:nvGrpSpPr>
        <p:grpSpPr>
          <a:xfrm rot="0">
            <a:off x="4642712" y="7468675"/>
            <a:ext cx="4576742" cy="2627825"/>
            <a:chOff x="0" y="0"/>
            <a:chExt cx="6102323" cy="3503767"/>
          </a:xfrm>
        </p:grpSpPr>
        <p:sp>
          <p:nvSpPr>
            <p:cNvPr name="Freeform 5" id="5"/>
            <p:cNvSpPr/>
            <p:nvPr/>
          </p:nvSpPr>
          <p:spPr>
            <a:xfrm flipH="false" flipV="false" rot="0">
              <a:off x="0" y="0"/>
              <a:ext cx="6102350" cy="3503803"/>
            </a:xfrm>
            <a:custGeom>
              <a:avLst/>
              <a:gdLst/>
              <a:ahLst/>
              <a:cxnLst/>
              <a:rect r="r" b="b" t="t" l="l"/>
              <a:pathLst>
                <a:path h="3503803" w="6102350">
                  <a:moveTo>
                    <a:pt x="0" y="0"/>
                  </a:moveTo>
                  <a:lnTo>
                    <a:pt x="6102350" y="0"/>
                  </a:lnTo>
                  <a:lnTo>
                    <a:pt x="6102350" y="3503803"/>
                  </a:lnTo>
                  <a:lnTo>
                    <a:pt x="0" y="3503803"/>
                  </a:lnTo>
                  <a:close/>
                </a:path>
              </a:pathLst>
            </a:custGeom>
            <a:blipFill>
              <a:blip r:embed="rId3"/>
              <a:stretch>
                <a:fillRect l="0" t="-80459" r="0" b="-80458"/>
              </a:stretch>
            </a:blipFill>
          </p:spPr>
        </p:sp>
      </p:grpSp>
      <p:grpSp>
        <p:nvGrpSpPr>
          <p:cNvPr name="Group 6" id="6"/>
          <p:cNvGrpSpPr/>
          <p:nvPr/>
        </p:nvGrpSpPr>
        <p:grpSpPr>
          <a:xfrm rot="0">
            <a:off x="9219454" y="7468675"/>
            <a:ext cx="8878046" cy="2627825"/>
            <a:chOff x="0" y="0"/>
            <a:chExt cx="11837395" cy="3503767"/>
          </a:xfrm>
        </p:grpSpPr>
        <p:sp>
          <p:nvSpPr>
            <p:cNvPr name="Freeform 7" id="7"/>
            <p:cNvSpPr/>
            <p:nvPr/>
          </p:nvSpPr>
          <p:spPr>
            <a:xfrm flipH="false" flipV="false" rot="0">
              <a:off x="0" y="0"/>
              <a:ext cx="11837416" cy="3503803"/>
            </a:xfrm>
            <a:custGeom>
              <a:avLst/>
              <a:gdLst/>
              <a:ahLst/>
              <a:cxnLst/>
              <a:rect r="r" b="b" t="t" l="l"/>
              <a:pathLst>
                <a:path h="3503803" w="11837416">
                  <a:moveTo>
                    <a:pt x="0" y="0"/>
                  </a:moveTo>
                  <a:lnTo>
                    <a:pt x="11837416" y="0"/>
                  </a:lnTo>
                  <a:lnTo>
                    <a:pt x="11837416" y="3503803"/>
                  </a:lnTo>
                  <a:lnTo>
                    <a:pt x="0" y="3503803"/>
                  </a:lnTo>
                  <a:close/>
                </a:path>
              </a:pathLst>
            </a:custGeom>
            <a:blipFill>
              <a:blip r:embed="rId4"/>
              <a:stretch>
                <a:fillRect l="0" t="-39080" r="0" b="-39079"/>
              </a:stretch>
            </a:blipFill>
          </p:spPr>
        </p:sp>
      </p:grpSp>
      <p:sp>
        <p:nvSpPr>
          <p:cNvPr name="TextBox 8" id="8"/>
          <p:cNvSpPr txBox="true"/>
          <p:nvPr/>
        </p:nvSpPr>
        <p:spPr>
          <a:xfrm rot="0">
            <a:off x="1028700" y="942975"/>
            <a:ext cx="7228025"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02 What We Do</a:t>
            </a:r>
          </a:p>
        </p:txBody>
      </p:sp>
      <p:sp>
        <p:nvSpPr>
          <p:cNvPr name="TextBox 9" id="9"/>
          <p:cNvSpPr txBox="true"/>
          <p:nvPr/>
        </p:nvSpPr>
        <p:spPr>
          <a:xfrm rot="0">
            <a:off x="10934700" y="1152525"/>
            <a:ext cx="2109349" cy="514350"/>
          </a:xfrm>
          <a:prstGeom prst="rect">
            <a:avLst/>
          </a:prstGeom>
        </p:spPr>
        <p:txBody>
          <a:bodyPr anchor="t" rtlCol="false" tIns="0" lIns="0" bIns="0" rIns="0">
            <a:spAutoFit/>
          </a:bodyPr>
          <a:lstStyle/>
          <a:p>
            <a:pPr algn="l">
              <a:lnSpc>
                <a:spcPts val="2160"/>
              </a:lnSpc>
            </a:pPr>
            <a:r>
              <a:rPr lang="en-US" sz="1800">
                <a:solidFill>
                  <a:srgbClr val="161510"/>
                </a:solidFill>
                <a:latin typeface="Noto Serif Display"/>
                <a:ea typeface="Noto Serif Display"/>
                <a:cs typeface="Noto Serif Display"/>
                <a:sym typeface="Noto Serif Display"/>
              </a:rPr>
              <a:t>Fit-Out Consultation</a:t>
            </a:r>
          </a:p>
        </p:txBody>
      </p:sp>
      <p:sp>
        <p:nvSpPr>
          <p:cNvPr name="TextBox 10" id="10"/>
          <p:cNvSpPr txBox="true"/>
          <p:nvPr/>
        </p:nvSpPr>
        <p:spPr>
          <a:xfrm rot="0">
            <a:off x="10934700" y="2152650"/>
            <a:ext cx="2384698" cy="514350"/>
          </a:xfrm>
          <a:prstGeom prst="rect">
            <a:avLst/>
          </a:prstGeom>
        </p:spPr>
        <p:txBody>
          <a:bodyPr anchor="t" rtlCol="false" tIns="0" lIns="0" bIns="0" rIns="0">
            <a:spAutoFit/>
          </a:bodyPr>
          <a:lstStyle/>
          <a:p>
            <a:pPr algn="l">
              <a:lnSpc>
                <a:spcPts val="2160"/>
              </a:lnSpc>
            </a:pPr>
            <a:r>
              <a:rPr lang="en-US" sz="1800">
                <a:solidFill>
                  <a:srgbClr val="161510"/>
                </a:solidFill>
                <a:latin typeface="Noto Serif Display"/>
                <a:ea typeface="Noto Serif Display"/>
                <a:cs typeface="Noto Serif Display"/>
                <a:sym typeface="Noto Serif Display"/>
              </a:rPr>
              <a:t>Project Plan </a:t>
            </a:r>
          </a:p>
          <a:p>
            <a:pPr algn="l">
              <a:lnSpc>
                <a:spcPts val="2160"/>
              </a:lnSpc>
            </a:pPr>
            <a:r>
              <a:rPr lang="en-US" sz="1800">
                <a:solidFill>
                  <a:srgbClr val="161510"/>
                </a:solidFill>
                <a:latin typeface="Noto Serif Display"/>
                <a:ea typeface="Noto Serif Display"/>
                <a:cs typeface="Noto Serif Display"/>
                <a:sym typeface="Noto Serif Display"/>
              </a:rPr>
              <a:t>and Schedule</a:t>
            </a:r>
          </a:p>
        </p:txBody>
      </p:sp>
      <p:sp>
        <p:nvSpPr>
          <p:cNvPr name="TextBox 11" id="11"/>
          <p:cNvSpPr txBox="true"/>
          <p:nvPr/>
        </p:nvSpPr>
        <p:spPr>
          <a:xfrm rot="0">
            <a:off x="10924851" y="3148965"/>
            <a:ext cx="2119198" cy="514350"/>
          </a:xfrm>
          <a:prstGeom prst="rect">
            <a:avLst/>
          </a:prstGeom>
        </p:spPr>
        <p:txBody>
          <a:bodyPr anchor="t" rtlCol="false" tIns="0" lIns="0" bIns="0" rIns="0">
            <a:spAutoFit/>
          </a:bodyPr>
          <a:lstStyle/>
          <a:p>
            <a:pPr algn="l">
              <a:lnSpc>
                <a:spcPts val="2160"/>
              </a:lnSpc>
            </a:pPr>
            <a:r>
              <a:rPr lang="en-US" sz="1800">
                <a:solidFill>
                  <a:srgbClr val="161510"/>
                </a:solidFill>
                <a:latin typeface="Noto Serif Display"/>
                <a:ea typeface="Noto Serif Display"/>
                <a:cs typeface="Noto Serif Display"/>
                <a:sym typeface="Noto Serif Display"/>
              </a:rPr>
              <a:t>Fair Project Budgeting</a:t>
            </a:r>
          </a:p>
        </p:txBody>
      </p:sp>
      <p:sp>
        <p:nvSpPr>
          <p:cNvPr name="TextBox 12" id="12"/>
          <p:cNvSpPr txBox="true"/>
          <p:nvPr/>
        </p:nvSpPr>
        <p:spPr>
          <a:xfrm rot="0">
            <a:off x="10924851" y="4149090"/>
            <a:ext cx="2119198" cy="514350"/>
          </a:xfrm>
          <a:prstGeom prst="rect">
            <a:avLst/>
          </a:prstGeom>
        </p:spPr>
        <p:txBody>
          <a:bodyPr anchor="t" rtlCol="false" tIns="0" lIns="0" bIns="0" rIns="0">
            <a:spAutoFit/>
          </a:bodyPr>
          <a:lstStyle/>
          <a:p>
            <a:pPr algn="l">
              <a:lnSpc>
                <a:spcPts val="2160"/>
              </a:lnSpc>
            </a:pPr>
            <a:r>
              <a:rPr lang="en-US" sz="1800">
                <a:solidFill>
                  <a:srgbClr val="161510"/>
                </a:solidFill>
                <a:latin typeface="Noto Serif Display"/>
                <a:ea typeface="Noto Serif Display"/>
                <a:cs typeface="Noto Serif Display"/>
                <a:sym typeface="Noto Serif Display"/>
              </a:rPr>
              <a:t>Digital Project Rendering</a:t>
            </a:r>
          </a:p>
        </p:txBody>
      </p:sp>
      <p:sp>
        <p:nvSpPr>
          <p:cNvPr name="TextBox 13" id="13"/>
          <p:cNvSpPr txBox="true"/>
          <p:nvPr/>
        </p:nvSpPr>
        <p:spPr>
          <a:xfrm rot="0">
            <a:off x="14187602" y="1095375"/>
            <a:ext cx="3014548" cy="748665"/>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Our consultation service establishes your needs and what we will deliver to transform your space. </a:t>
            </a:r>
          </a:p>
        </p:txBody>
      </p:sp>
      <p:sp>
        <p:nvSpPr>
          <p:cNvPr name="TextBox 14" id="14"/>
          <p:cNvSpPr txBox="true"/>
          <p:nvPr/>
        </p:nvSpPr>
        <p:spPr>
          <a:xfrm rot="0">
            <a:off x="14187602" y="2095500"/>
            <a:ext cx="3104217" cy="748665"/>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We provide specialist expertise, including design concepts, specifications, and technical drawings.</a:t>
            </a:r>
          </a:p>
        </p:txBody>
      </p:sp>
      <p:sp>
        <p:nvSpPr>
          <p:cNvPr name="TextBox 15" id="15"/>
          <p:cNvSpPr txBox="true"/>
          <p:nvPr/>
        </p:nvSpPr>
        <p:spPr>
          <a:xfrm rot="0">
            <a:off x="14187602" y="3091815"/>
            <a:ext cx="3104217" cy="748665"/>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We believe that great interior design should be open to everyone, regardless of their budget.</a:t>
            </a:r>
          </a:p>
        </p:txBody>
      </p:sp>
      <p:sp>
        <p:nvSpPr>
          <p:cNvPr name="TextBox 16" id="16"/>
          <p:cNvSpPr txBox="true"/>
          <p:nvPr/>
        </p:nvSpPr>
        <p:spPr>
          <a:xfrm rot="0">
            <a:off x="14187602" y="4095750"/>
            <a:ext cx="3189862" cy="748665"/>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We provide you with digital visualizations of your space to ensure you're completely happy with the design.</a:t>
            </a:r>
          </a:p>
        </p:txBody>
      </p:sp>
      <p:sp>
        <p:nvSpPr>
          <p:cNvPr name="TextBox 17" id="1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8" id="1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9" id="19"/>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2"/>
              <a:stretch>
                <a:fillRect l="0" t="0" r="0" b="0"/>
              </a:stretch>
            </a:blipFill>
          </p:spPr>
        </p:sp>
      </p:grpSp>
      <p:sp>
        <p:nvSpPr>
          <p:cNvPr name="TextBox 4" id="4"/>
          <p:cNvSpPr txBox="true"/>
          <p:nvPr/>
        </p:nvSpPr>
        <p:spPr>
          <a:xfrm rot="0">
            <a:off x="3771900" y="4722935"/>
            <a:ext cx="10744200" cy="1714500"/>
          </a:xfrm>
          <a:prstGeom prst="rect">
            <a:avLst/>
          </a:prstGeom>
        </p:spPr>
        <p:txBody>
          <a:bodyPr anchor="t" rtlCol="false" tIns="0" lIns="0" bIns="0" rIns="0">
            <a:spAutoFit/>
          </a:bodyPr>
          <a:lstStyle/>
          <a:p>
            <a:pPr algn="ctr">
              <a:lnSpc>
                <a:spcPts val="12599"/>
              </a:lnSpc>
            </a:pPr>
            <a:r>
              <a:rPr lang="en-US" sz="9000" spc="-179">
                <a:solidFill>
                  <a:srgbClr val="F0EEEB"/>
                </a:solidFill>
                <a:latin typeface="Open Sauce"/>
                <a:ea typeface="Open Sauce"/>
                <a:cs typeface="Open Sauce"/>
                <a:sym typeface="Open Sauce"/>
              </a:rPr>
              <a:t> homes should too.</a:t>
            </a:r>
          </a:p>
        </p:txBody>
      </p:sp>
      <p:sp>
        <p:nvSpPr>
          <p:cNvPr name="TextBox 5" id="5"/>
          <p:cNvSpPr txBox="true"/>
          <p:nvPr/>
        </p:nvSpPr>
        <p:spPr>
          <a:xfrm rot="0">
            <a:off x="3771900" y="4015886"/>
            <a:ext cx="10744200" cy="1028700"/>
          </a:xfrm>
          <a:prstGeom prst="rect">
            <a:avLst/>
          </a:prstGeom>
        </p:spPr>
        <p:txBody>
          <a:bodyPr anchor="t" rtlCol="false" tIns="0" lIns="0" bIns="0" rIns="0">
            <a:spAutoFit/>
          </a:bodyPr>
          <a:lstStyle/>
          <a:p>
            <a:pPr algn="ctr">
              <a:lnSpc>
                <a:spcPts val="9000"/>
              </a:lnSpc>
            </a:pPr>
            <a:r>
              <a:rPr lang="en-US" sz="9000">
                <a:solidFill>
                  <a:srgbClr val="F0EEEB"/>
                </a:solidFill>
                <a:latin typeface="Noto Serif Display"/>
                <a:ea typeface="Noto Serif Display"/>
                <a:cs typeface="Noto Serif Display"/>
                <a:sym typeface="Noto Serif Display"/>
              </a:rPr>
              <a:t>As we evolve, our</a:t>
            </a:r>
          </a:p>
        </p:txBody>
      </p:sp>
      <p:sp>
        <p:nvSpPr>
          <p:cNvPr name="TextBox 6" id="6"/>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7" id="7"/>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
        <p:nvSpPr>
          <p:cNvPr name="TextBox 8" id="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0" y="0"/>
            <a:ext cx="6343650" cy="10287000"/>
            <a:chOff x="0" y="0"/>
            <a:chExt cx="8458200" cy="13716000"/>
          </a:xfrm>
        </p:grpSpPr>
        <p:sp>
          <p:nvSpPr>
            <p:cNvPr name="Freeform 3" id="3"/>
            <p:cNvSpPr/>
            <p:nvPr/>
          </p:nvSpPr>
          <p:spPr>
            <a:xfrm flipH="false" flipV="false" rot="0">
              <a:off x="0" y="0"/>
              <a:ext cx="8458200" cy="13716000"/>
            </a:xfrm>
            <a:custGeom>
              <a:avLst/>
              <a:gdLst/>
              <a:ahLst/>
              <a:cxnLst/>
              <a:rect r="r" b="b" t="t" l="l"/>
              <a:pathLst>
                <a:path h="13716000" w="8458200">
                  <a:moveTo>
                    <a:pt x="0" y="0"/>
                  </a:moveTo>
                  <a:lnTo>
                    <a:pt x="8458200" y="0"/>
                  </a:lnTo>
                  <a:lnTo>
                    <a:pt x="8458200" y="13716000"/>
                  </a:lnTo>
                  <a:lnTo>
                    <a:pt x="0" y="13716000"/>
                  </a:lnTo>
                  <a:close/>
                </a:path>
              </a:pathLst>
            </a:custGeom>
            <a:blipFill>
              <a:blip r:embed="rId2"/>
              <a:stretch>
                <a:fillRect l="-4054" t="0" r="-4054" b="0"/>
              </a:stretch>
            </a:blipFill>
          </p:spPr>
        </p:sp>
      </p:grpSp>
      <p:grpSp>
        <p:nvGrpSpPr>
          <p:cNvPr name="Group 4" id="4"/>
          <p:cNvGrpSpPr/>
          <p:nvPr/>
        </p:nvGrpSpPr>
        <p:grpSpPr>
          <a:xfrm rot="0">
            <a:off x="16306800" y="6191250"/>
            <a:ext cx="1790700" cy="3905250"/>
            <a:chOff x="0" y="0"/>
            <a:chExt cx="2387600" cy="5207000"/>
          </a:xfrm>
        </p:grpSpPr>
        <p:sp>
          <p:nvSpPr>
            <p:cNvPr name="Freeform 5" id="5"/>
            <p:cNvSpPr/>
            <p:nvPr/>
          </p:nvSpPr>
          <p:spPr>
            <a:xfrm flipH="false" flipV="false" rot="0">
              <a:off x="0" y="0"/>
              <a:ext cx="2387600" cy="5207000"/>
            </a:xfrm>
            <a:custGeom>
              <a:avLst/>
              <a:gdLst/>
              <a:ahLst/>
              <a:cxnLst/>
              <a:rect r="r" b="b" t="t" l="l"/>
              <a:pathLst>
                <a:path h="5207000" w="2387600">
                  <a:moveTo>
                    <a:pt x="0" y="0"/>
                  </a:moveTo>
                  <a:lnTo>
                    <a:pt x="2387600" y="0"/>
                  </a:lnTo>
                  <a:lnTo>
                    <a:pt x="2387600" y="5207000"/>
                  </a:lnTo>
                  <a:lnTo>
                    <a:pt x="0" y="5207000"/>
                  </a:lnTo>
                  <a:close/>
                </a:path>
              </a:pathLst>
            </a:custGeom>
            <a:blipFill>
              <a:blip r:embed="rId3"/>
              <a:stretch>
                <a:fillRect l="-22695" t="0" r="-22695" b="0"/>
              </a:stretch>
            </a:blipFill>
          </p:spPr>
        </p:sp>
      </p:grpSp>
      <p:sp>
        <p:nvSpPr>
          <p:cNvPr name="TextBox 6" id="6"/>
          <p:cNvSpPr txBox="true"/>
          <p:nvPr/>
        </p:nvSpPr>
        <p:spPr>
          <a:xfrm rot="0">
            <a:off x="7353300" y="942975"/>
            <a:ext cx="7228025"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03 Highlights</a:t>
            </a:r>
          </a:p>
        </p:txBody>
      </p:sp>
      <p:sp>
        <p:nvSpPr>
          <p:cNvPr name="TextBox 7" id="7"/>
          <p:cNvSpPr txBox="true"/>
          <p:nvPr/>
        </p:nvSpPr>
        <p:spPr>
          <a:xfrm rot="0">
            <a:off x="7353300" y="4585335"/>
            <a:ext cx="2029511" cy="510540"/>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Founded by Chad Gibbson and Olivia Wilson</a:t>
            </a:r>
          </a:p>
        </p:txBody>
      </p:sp>
      <p:sp>
        <p:nvSpPr>
          <p:cNvPr name="TextBox 8" id="8"/>
          <p:cNvSpPr txBox="true"/>
          <p:nvPr/>
        </p:nvSpPr>
        <p:spPr>
          <a:xfrm rot="0">
            <a:off x="10934700" y="4585335"/>
            <a:ext cx="2029511" cy="510540"/>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The new office in Milan, Italy is opened.</a:t>
            </a:r>
          </a:p>
        </p:txBody>
      </p:sp>
      <p:sp>
        <p:nvSpPr>
          <p:cNvPr name="TextBox 9" id="9"/>
          <p:cNvSpPr txBox="true"/>
          <p:nvPr/>
        </p:nvSpPr>
        <p:spPr>
          <a:xfrm rot="0">
            <a:off x="14516786" y="4585335"/>
            <a:ext cx="2029511" cy="510540"/>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The Stockholm office expands to a new location. </a:t>
            </a:r>
          </a:p>
        </p:txBody>
      </p:sp>
      <p:sp>
        <p:nvSpPr>
          <p:cNvPr name="TextBox 10" id="10"/>
          <p:cNvSpPr txBox="true"/>
          <p:nvPr/>
        </p:nvSpPr>
        <p:spPr>
          <a:xfrm rot="0">
            <a:off x="7353300" y="6585585"/>
            <a:ext cx="2273165" cy="510540"/>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Winner of the iF Design Award for Best Interior Design. </a:t>
            </a:r>
          </a:p>
        </p:txBody>
      </p:sp>
      <p:sp>
        <p:nvSpPr>
          <p:cNvPr name="TextBox 11" id="11"/>
          <p:cNvSpPr txBox="true"/>
          <p:nvPr/>
        </p:nvSpPr>
        <p:spPr>
          <a:xfrm rot="0">
            <a:off x="10934700" y="6585585"/>
            <a:ext cx="2273165" cy="510540"/>
          </a:xfrm>
          <a:prstGeom prst="rect">
            <a:avLst/>
          </a:prstGeom>
        </p:spPr>
        <p:txBody>
          <a:bodyPr anchor="t" rtlCol="false" tIns="0" lIns="0" bIns="0" rIns="0">
            <a:spAutoFit/>
          </a:bodyPr>
          <a:lstStyle/>
          <a:p>
            <a:pPr algn="l">
              <a:lnSpc>
                <a:spcPts val="1920"/>
              </a:lnSpc>
            </a:pPr>
            <a:r>
              <a:rPr lang="en-US" sz="1200">
                <a:solidFill>
                  <a:srgbClr val="595959"/>
                </a:solidFill>
                <a:latin typeface="Open Sauce"/>
                <a:ea typeface="Open Sauce"/>
                <a:cs typeface="Open Sauce"/>
                <a:sym typeface="Open Sauce"/>
              </a:rPr>
              <a:t>Received the IDA award for Service to Interior Design. </a:t>
            </a:r>
          </a:p>
        </p:txBody>
      </p:sp>
      <p:sp>
        <p:nvSpPr>
          <p:cNvPr name="TextBox 12" id="12"/>
          <p:cNvSpPr txBox="true"/>
          <p:nvPr/>
        </p:nvSpPr>
        <p:spPr>
          <a:xfrm rot="0">
            <a:off x="7353300" y="4114800"/>
            <a:ext cx="1790700" cy="396367"/>
          </a:xfrm>
          <a:prstGeom prst="rect">
            <a:avLst/>
          </a:prstGeom>
        </p:spPr>
        <p:txBody>
          <a:bodyPr anchor="t" rtlCol="false" tIns="0" lIns="0" bIns="0" rIns="0">
            <a:spAutoFit/>
          </a:bodyPr>
          <a:lstStyle/>
          <a:p>
            <a:pPr algn="l">
              <a:lnSpc>
                <a:spcPts val="3358"/>
              </a:lnSpc>
            </a:pPr>
            <a:r>
              <a:rPr lang="en-US" sz="2400">
                <a:solidFill>
                  <a:srgbClr val="000000"/>
                </a:solidFill>
                <a:latin typeface="Noto Serif Display"/>
                <a:ea typeface="Noto Serif Display"/>
                <a:cs typeface="Noto Serif Display"/>
                <a:sym typeface="Noto Serif Display"/>
              </a:rPr>
              <a:t>1956</a:t>
            </a:r>
          </a:p>
        </p:txBody>
      </p:sp>
      <p:sp>
        <p:nvSpPr>
          <p:cNvPr name="TextBox 13" id="13"/>
          <p:cNvSpPr txBox="true"/>
          <p:nvPr/>
        </p:nvSpPr>
        <p:spPr>
          <a:xfrm rot="0">
            <a:off x="10934700" y="4114800"/>
            <a:ext cx="2029511" cy="396367"/>
          </a:xfrm>
          <a:prstGeom prst="rect">
            <a:avLst/>
          </a:prstGeom>
        </p:spPr>
        <p:txBody>
          <a:bodyPr anchor="t" rtlCol="false" tIns="0" lIns="0" bIns="0" rIns="0">
            <a:spAutoFit/>
          </a:bodyPr>
          <a:lstStyle/>
          <a:p>
            <a:pPr algn="l">
              <a:lnSpc>
                <a:spcPts val="3358"/>
              </a:lnSpc>
            </a:pPr>
            <a:r>
              <a:rPr lang="en-US" sz="2400">
                <a:solidFill>
                  <a:srgbClr val="000000"/>
                </a:solidFill>
                <a:latin typeface="Noto Serif Display"/>
                <a:ea typeface="Noto Serif Display"/>
                <a:cs typeface="Noto Serif Display"/>
                <a:sym typeface="Noto Serif Display"/>
              </a:rPr>
              <a:t>1977</a:t>
            </a:r>
          </a:p>
        </p:txBody>
      </p:sp>
      <p:sp>
        <p:nvSpPr>
          <p:cNvPr name="TextBox 14" id="14"/>
          <p:cNvSpPr txBox="true"/>
          <p:nvPr/>
        </p:nvSpPr>
        <p:spPr>
          <a:xfrm rot="0">
            <a:off x="14516786" y="4114800"/>
            <a:ext cx="2029511" cy="396367"/>
          </a:xfrm>
          <a:prstGeom prst="rect">
            <a:avLst/>
          </a:prstGeom>
        </p:spPr>
        <p:txBody>
          <a:bodyPr anchor="t" rtlCol="false" tIns="0" lIns="0" bIns="0" rIns="0">
            <a:spAutoFit/>
          </a:bodyPr>
          <a:lstStyle/>
          <a:p>
            <a:pPr algn="l">
              <a:lnSpc>
                <a:spcPts val="3358"/>
              </a:lnSpc>
            </a:pPr>
            <a:r>
              <a:rPr lang="en-US" sz="2400">
                <a:solidFill>
                  <a:srgbClr val="000000"/>
                </a:solidFill>
                <a:latin typeface="Noto Serif Display"/>
                <a:ea typeface="Noto Serif Display"/>
                <a:cs typeface="Noto Serif Display"/>
                <a:sym typeface="Noto Serif Display"/>
              </a:rPr>
              <a:t>1998</a:t>
            </a:r>
          </a:p>
        </p:txBody>
      </p:sp>
      <p:sp>
        <p:nvSpPr>
          <p:cNvPr name="TextBox 15" id="15"/>
          <p:cNvSpPr txBox="true"/>
          <p:nvPr/>
        </p:nvSpPr>
        <p:spPr>
          <a:xfrm rot="0">
            <a:off x="7353300" y="6115050"/>
            <a:ext cx="1790700" cy="396367"/>
          </a:xfrm>
          <a:prstGeom prst="rect">
            <a:avLst/>
          </a:prstGeom>
        </p:spPr>
        <p:txBody>
          <a:bodyPr anchor="t" rtlCol="false" tIns="0" lIns="0" bIns="0" rIns="0">
            <a:spAutoFit/>
          </a:bodyPr>
          <a:lstStyle/>
          <a:p>
            <a:pPr algn="l">
              <a:lnSpc>
                <a:spcPts val="3358"/>
              </a:lnSpc>
            </a:pPr>
            <a:r>
              <a:rPr lang="en-US" sz="2400">
                <a:solidFill>
                  <a:srgbClr val="000000"/>
                </a:solidFill>
                <a:latin typeface="Noto Serif Display"/>
                <a:ea typeface="Noto Serif Display"/>
                <a:cs typeface="Noto Serif Display"/>
                <a:sym typeface="Noto Serif Display"/>
              </a:rPr>
              <a:t>2019</a:t>
            </a:r>
          </a:p>
        </p:txBody>
      </p:sp>
      <p:sp>
        <p:nvSpPr>
          <p:cNvPr name="TextBox 16" id="16"/>
          <p:cNvSpPr txBox="true"/>
          <p:nvPr/>
        </p:nvSpPr>
        <p:spPr>
          <a:xfrm rot="0">
            <a:off x="10934700" y="6115050"/>
            <a:ext cx="2029511" cy="396367"/>
          </a:xfrm>
          <a:prstGeom prst="rect">
            <a:avLst/>
          </a:prstGeom>
        </p:spPr>
        <p:txBody>
          <a:bodyPr anchor="t" rtlCol="false" tIns="0" lIns="0" bIns="0" rIns="0">
            <a:spAutoFit/>
          </a:bodyPr>
          <a:lstStyle/>
          <a:p>
            <a:pPr algn="l">
              <a:lnSpc>
                <a:spcPts val="3358"/>
              </a:lnSpc>
            </a:pPr>
            <a:r>
              <a:rPr lang="en-US" sz="2400">
                <a:solidFill>
                  <a:srgbClr val="000000"/>
                </a:solidFill>
                <a:latin typeface="Noto Serif Display"/>
                <a:ea typeface="Noto Serif Display"/>
                <a:cs typeface="Noto Serif Display"/>
                <a:sym typeface="Noto Serif Display"/>
              </a:rPr>
              <a:t>2020</a:t>
            </a:r>
          </a:p>
        </p:txBody>
      </p:sp>
      <p:sp>
        <p:nvSpPr>
          <p:cNvPr name="TextBox 17" id="17"/>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8" id="18"/>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19" id="19"/>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EEEB"/>
        </a:solidFill>
      </p:bgPr>
    </p:bg>
    <p:spTree>
      <p:nvGrpSpPr>
        <p:cNvPr id="1" name=""/>
        <p:cNvGrpSpPr/>
        <p:nvPr/>
      </p:nvGrpSpPr>
      <p:grpSpPr>
        <a:xfrm>
          <a:off x="0" y="0"/>
          <a:ext cx="0" cy="0"/>
          <a:chOff x="0" y="0"/>
          <a:chExt cx="0" cy="0"/>
        </a:xfrm>
      </p:grpSpPr>
      <p:grpSp>
        <p:nvGrpSpPr>
          <p:cNvPr name="Group 2" id="2"/>
          <p:cNvGrpSpPr/>
          <p:nvPr/>
        </p:nvGrpSpPr>
        <p:grpSpPr>
          <a:xfrm rot="0">
            <a:off x="7767755" y="3124681"/>
            <a:ext cx="2683816" cy="2857500"/>
            <a:chOff x="0" y="0"/>
            <a:chExt cx="3578421" cy="3810000"/>
          </a:xfrm>
        </p:grpSpPr>
        <p:sp>
          <p:nvSpPr>
            <p:cNvPr name="Freeform 3" id="3"/>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2"/>
              <a:stretch>
                <a:fillRect l="-29866" t="0" r="-29864" b="0"/>
              </a:stretch>
            </a:blipFill>
          </p:spPr>
        </p:sp>
      </p:grpSp>
      <p:grpSp>
        <p:nvGrpSpPr>
          <p:cNvPr name="Group 4" id="4"/>
          <p:cNvGrpSpPr/>
          <p:nvPr/>
        </p:nvGrpSpPr>
        <p:grpSpPr>
          <a:xfrm rot="0">
            <a:off x="470985" y="3124681"/>
            <a:ext cx="2683816" cy="2857500"/>
            <a:chOff x="0" y="0"/>
            <a:chExt cx="3578421" cy="3810000"/>
          </a:xfrm>
        </p:grpSpPr>
        <p:sp>
          <p:nvSpPr>
            <p:cNvPr name="Freeform 5" id="5"/>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3"/>
              <a:stretch>
                <a:fillRect l="0" t="-33468" r="1" b="-33468"/>
              </a:stretch>
            </a:blipFill>
          </p:spPr>
        </p:sp>
      </p:grpSp>
      <p:grpSp>
        <p:nvGrpSpPr>
          <p:cNvPr name="Group 6" id="6"/>
          <p:cNvGrpSpPr/>
          <p:nvPr/>
        </p:nvGrpSpPr>
        <p:grpSpPr>
          <a:xfrm rot="0">
            <a:off x="11416140" y="3124681"/>
            <a:ext cx="2683816" cy="2857500"/>
            <a:chOff x="0" y="0"/>
            <a:chExt cx="3578421" cy="3810000"/>
          </a:xfrm>
        </p:grpSpPr>
        <p:sp>
          <p:nvSpPr>
            <p:cNvPr name="Freeform 7" id="7"/>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4"/>
              <a:stretch>
                <a:fillRect l="-50966" t="0" r="-50964" b="0"/>
              </a:stretch>
            </a:blipFill>
          </p:spPr>
        </p:sp>
      </p:grpSp>
      <p:grpSp>
        <p:nvGrpSpPr>
          <p:cNvPr name="Group 8" id="8"/>
          <p:cNvGrpSpPr/>
          <p:nvPr/>
        </p:nvGrpSpPr>
        <p:grpSpPr>
          <a:xfrm rot="0">
            <a:off x="4119370" y="3124681"/>
            <a:ext cx="2683816" cy="2857500"/>
            <a:chOff x="0" y="0"/>
            <a:chExt cx="3578421" cy="3810000"/>
          </a:xfrm>
        </p:grpSpPr>
        <p:sp>
          <p:nvSpPr>
            <p:cNvPr name="Freeform 9" id="9"/>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5"/>
              <a:stretch>
                <a:fillRect l="0" t="-20441" r="1" b="-20441"/>
              </a:stretch>
            </a:blipFill>
          </p:spPr>
        </p:sp>
      </p:grpSp>
      <p:grpSp>
        <p:nvGrpSpPr>
          <p:cNvPr name="Group 10" id="10"/>
          <p:cNvGrpSpPr/>
          <p:nvPr/>
        </p:nvGrpSpPr>
        <p:grpSpPr>
          <a:xfrm rot="0">
            <a:off x="15064525" y="3124681"/>
            <a:ext cx="2683816" cy="2857500"/>
            <a:chOff x="0" y="0"/>
            <a:chExt cx="3578421" cy="3810000"/>
          </a:xfrm>
        </p:grpSpPr>
        <p:sp>
          <p:nvSpPr>
            <p:cNvPr name="Freeform 11" id="11"/>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6"/>
              <a:stretch>
                <a:fillRect l="0" t="-20409" r="1" b="-20409"/>
              </a:stretch>
            </a:blipFill>
          </p:spPr>
        </p:sp>
      </p:grpSp>
      <p:grpSp>
        <p:nvGrpSpPr>
          <p:cNvPr name="Group 12" id="12"/>
          <p:cNvGrpSpPr/>
          <p:nvPr/>
        </p:nvGrpSpPr>
        <p:grpSpPr>
          <a:xfrm rot="0">
            <a:off x="7767755" y="6999451"/>
            <a:ext cx="2683816" cy="2857500"/>
            <a:chOff x="0" y="0"/>
            <a:chExt cx="3578421" cy="3810000"/>
          </a:xfrm>
        </p:grpSpPr>
        <p:sp>
          <p:nvSpPr>
            <p:cNvPr name="Freeform 13" id="13"/>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7"/>
              <a:stretch>
                <a:fillRect l="0" t="-12622" r="1" b="-12622"/>
              </a:stretch>
            </a:blipFill>
          </p:spPr>
        </p:sp>
      </p:grpSp>
      <p:grpSp>
        <p:nvGrpSpPr>
          <p:cNvPr name="Group 14" id="14"/>
          <p:cNvGrpSpPr/>
          <p:nvPr/>
        </p:nvGrpSpPr>
        <p:grpSpPr>
          <a:xfrm rot="0">
            <a:off x="470985" y="6999451"/>
            <a:ext cx="2683816" cy="2857500"/>
            <a:chOff x="0" y="0"/>
            <a:chExt cx="3578421" cy="3810000"/>
          </a:xfrm>
        </p:grpSpPr>
        <p:sp>
          <p:nvSpPr>
            <p:cNvPr name="Freeform 15" id="15"/>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8"/>
              <a:stretch>
                <a:fillRect l="0" t="-20338" r="1" b="-20338"/>
              </a:stretch>
            </a:blipFill>
          </p:spPr>
        </p:sp>
      </p:grpSp>
      <p:grpSp>
        <p:nvGrpSpPr>
          <p:cNvPr name="Group 16" id="16"/>
          <p:cNvGrpSpPr/>
          <p:nvPr/>
        </p:nvGrpSpPr>
        <p:grpSpPr>
          <a:xfrm rot="0">
            <a:off x="11416140" y="6999451"/>
            <a:ext cx="2683816" cy="2857500"/>
            <a:chOff x="0" y="0"/>
            <a:chExt cx="3578421" cy="3810000"/>
          </a:xfrm>
        </p:grpSpPr>
        <p:sp>
          <p:nvSpPr>
            <p:cNvPr name="Freeform 17" id="17"/>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9"/>
              <a:stretch>
                <a:fillRect l="0" t="-20431" r="1" b="-20431"/>
              </a:stretch>
            </a:blipFill>
          </p:spPr>
        </p:sp>
      </p:grpSp>
      <p:grpSp>
        <p:nvGrpSpPr>
          <p:cNvPr name="Group 18" id="18"/>
          <p:cNvGrpSpPr/>
          <p:nvPr/>
        </p:nvGrpSpPr>
        <p:grpSpPr>
          <a:xfrm rot="0">
            <a:off x="4119370" y="6999451"/>
            <a:ext cx="2683816" cy="2857500"/>
            <a:chOff x="0" y="0"/>
            <a:chExt cx="3578421" cy="3810000"/>
          </a:xfrm>
        </p:grpSpPr>
        <p:sp>
          <p:nvSpPr>
            <p:cNvPr name="Freeform 19" id="19"/>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10"/>
              <a:stretch>
                <a:fillRect l="0" t="-20441" r="1" b="-20441"/>
              </a:stretch>
            </a:blipFill>
          </p:spPr>
        </p:sp>
      </p:grpSp>
      <p:grpSp>
        <p:nvGrpSpPr>
          <p:cNvPr name="Group 20" id="20"/>
          <p:cNvGrpSpPr/>
          <p:nvPr/>
        </p:nvGrpSpPr>
        <p:grpSpPr>
          <a:xfrm rot="0">
            <a:off x="15064525" y="6999451"/>
            <a:ext cx="2683816" cy="2857500"/>
            <a:chOff x="0" y="0"/>
            <a:chExt cx="3578421" cy="3810000"/>
          </a:xfrm>
        </p:grpSpPr>
        <p:sp>
          <p:nvSpPr>
            <p:cNvPr name="Freeform 21" id="21"/>
            <p:cNvSpPr/>
            <p:nvPr/>
          </p:nvSpPr>
          <p:spPr>
            <a:xfrm flipH="false" flipV="false" rot="0">
              <a:off x="0" y="0"/>
              <a:ext cx="3578479" cy="3810000"/>
            </a:xfrm>
            <a:custGeom>
              <a:avLst/>
              <a:gdLst/>
              <a:ahLst/>
              <a:cxnLst/>
              <a:rect r="r" b="b" t="t" l="l"/>
              <a:pathLst>
                <a:path h="3810000" w="3578479">
                  <a:moveTo>
                    <a:pt x="0" y="0"/>
                  </a:moveTo>
                  <a:lnTo>
                    <a:pt x="3578479" y="0"/>
                  </a:lnTo>
                  <a:lnTo>
                    <a:pt x="3578479" y="3810000"/>
                  </a:lnTo>
                  <a:lnTo>
                    <a:pt x="0" y="3810000"/>
                  </a:lnTo>
                  <a:close/>
                </a:path>
              </a:pathLst>
            </a:custGeom>
            <a:blipFill>
              <a:blip r:embed="rId11"/>
              <a:stretch>
                <a:fillRect l="0" t="-20573" r="1" b="-20573"/>
              </a:stretch>
            </a:blipFill>
          </p:spPr>
        </p:sp>
      </p:grpSp>
      <p:sp>
        <p:nvSpPr>
          <p:cNvPr name="TextBox 22" id="22"/>
          <p:cNvSpPr txBox="true"/>
          <p:nvPr/>
        </p:nvSpPr>
        <p:spPr>
          <a:xfrm rot="0">
            <a:off x="7767755" y="944399"/>
            <a:ext cx="8539045" cy="1162050"/>
          </a:xfrm>
          <a:prstGeom prst="rect">
            <a:avLst/>
          </a:prstGeom>
        </p:spPr>
        <p:txBody>
          <a:bodyPr anchor="t" rtlCol="false" tIns="0" lIns="0" bIns="0" rIns="0">
            <a:spAutoFit/>
          </a:bodyPr>
          <a:lstStyle/>
          <a:p>
            <a:pPr algn="l">
              <a:lnSpc>
                <a:spcPts val="8400"/>
              </a:lnSpc>
            </a:pPr>
            <a:r>
              <a:rPr lang="en-US" sz="6000" spc="-120">
                <a:solidFill>
                  <a:srgbClr val="4A4233"/>
                </a:solidFill>
                <a:latin typeface="Open Sauce"/>
                <a:ea typeface="Open Sauce"/>
                <a:cs typeface="Open Sauce"/>
                <a:sym typeface="Open Sauce"/>
              </a:rPr>
              <a:t>04 Project Portfolio</a:t>
            </a:r>
          </a:p>
        </p:txBody>
      </p:sp>
      <p:sp>
        <p:nvSpPr>
          <p:cNvPr name="TextBox 23" id="23"/>
          <p:cNvSpPr txBox="true"/>
          <p:nvPr/>
        </p:nvSpPr>
        <p:spPr>
          <a:xfrm rot="0">
            <a:off x="482938" y="2487449"/>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2001</a:t>
            </a:r>
          </a:p>
        </p:txBody>
      </p:sp>
      <p:sp>
        <p:nvSpPr>
          <p:cNvPr name="TextBox 24" id="24"/>
          <p:cNvSpPr txBox="true"/>
          <p:nvPr/>
        </p:nvSpPr>
        <p:spPr>
          <a:xfrm rot="0">
            <a:off x="4128334" y="2487449"/>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2002</a:t>
            </a:r>
          </a:p>
        </p:txBody>
      </p:sp>
      <p:sp>
        <p:nvSpPr>
          <p:cNvPr name="TextBox 25" id="25"/>
          <p:cNvSpPr txBox="true"/>
          <p:nvPr/>
        </p:nvSpPr>
        <p:spPr>
          <a:xfrm rot="0">
            <a:off x="7767755" y="2487449"/>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2006</a:t>
            </a:r>
          </a:p>
        </p:txBody>
      </p:sp>
      <p:sp>
        <p:nvSpPr>
          <p:cNvPr name="TextBox 26" id="26"/>
          <p:cNvSpPr txBox="true"/>
          <p:nvPr/>
        </p:nvSpPr>
        <p:spPr>
          <a:xfrm rot="0">
            <a:off x="11419128" y="2487449"/>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2008</a:t>
            </a:r>
          </a:p>
        </p:txBody>
      </p:sp>
      <p:sp>
        <p:nvSpPr>
          <p:cNvPr name="TextBox 27" id="27"/>
          <p:cNvSpPr txBox="true"/>
          <p:nvPr/>
        </p:nvSpPr>
        <p:spPr>
          <a:xfrm rot="0">
            <a:off x="15064525" y="2487449"/>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2013</a:t>
            </a:r>
          </a:p>
        </p:txBody>
      </p:sp>
      <p:sp>
        <p:nvSpPr>
          <p:cNvPr name="TextBox 28" id="28"/>
          <p:cNvSpPr txBox="true"/>
          <p:nvPr/>
        </p:nvSpPr>
        <p:spPr>
          <a:xfrm rot="0">
            <a:off x="482938" y="6363181"/>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2018</a:t>
            </a:r>
          </a:p>
        </p:txBody>
      </p:sp>
      <p:sp>
        <p:nvSpPr>
          <p:cNvPr name="TextBox 29" id="29"/>
          <p:cNvSpPr txBox="true"/>
          <p:nvPr/>
        </p:nvSpPr>
        <p:spPr>
          <a:xfrm rot="0">
            <a:off x="4128334" y="6363181"/>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2024</a:t>
            </a:r>
          </a:p>
        </p:txBody>
      </p:sp>
      <p:sp>
        <p:nvSpPr>
          <p:cNvPr name="TextBox 30" id="30"/>
          <p:cNvSpPr txBox="true"/>
          <p:nvPr/>
        </p:nvSpPr>
        <p:spPr>
          <a:xfrm rot="0">
            <a:off x="7767755" y="6363181"/>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2032</a:t>
            </a:r>
          </a:p>
        </p:txBody>
      </p:sp>
      <p:sp>
        <p:nvSpPr>
          <p:cNvPr name="TextBox 31" id="31"/>
          <p:cNvSpPr txBox="true"/>
          <p:nvPr/>
        </p:nvSpPr>
        <p:spPr>
          <a:xfrm rot="0">
            <a:off x="11419128" y="6363181"/>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2038</a:t>
            </a:r>
          </a:p>
        </p:txBody>
      </p:sp>
      <p:sp>
        <p:nvSpPr>
          <p:cNvPr name="TextBox 32" id="32"/>
          <p:cNvSpPr txBox="true"/>
          <p:nvPr/>
        </p:nvSpPr>
        <p:spPr>
          <a:xfrm rot="0">
            <a:off x="15064525" y="6363181"/>
            <a:ext cx="1260674" cy="217170"/>
          </a:xfrm>
          <a:prstGeom prst="rect">
            <a:avLst/>
          </a:prstGeom>
        </p:spPr>
        <p:txBody>
          <a:bodyPr anchor="t" rtlCol="false" tIns="0" lIns="0" bIns="0" rIns="0">
            <a:spAutoFit/>
          </a:bodyPr>
          <a:lstStyle/>
          <a:p>
            <a:pPr algn="l">
              <a:lnSpc>
                <a:spcPts val="1679"/>
              </a:lnSpc>
            </a:pPr>
            <a:r>
              <a:rPr lang="en-US" sz="1200">
                <a:solidFill>
                  <a:srgbClr val="000000"/>
                </a:solidFill>
                <a:latin typeface="Noto Serif Display"/>
                <a:ea typeface="Noto Serif Display"/>
                <a:cs typeface="Noto Serif Display"/>
                <a:sym typeface="Noto Serif Display"/>
              </a:rPr>
              <a:t>Dec,  2044</a:t>
            </a:r>
          </a:p>
        </p:txBody>
      </p:sp>
      <p:sp>
        <p:nvSpPr>
          <p:cNvPr name="TextBox 33" id="33"/>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34" id="34"/>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4A4233"/>
                </a:solidFill>
                <a:latin typeface="Open Sauce"/>
                <a:ea typeface="Open Sauce"/>
                <a:cs typeface="Open Sauce"/>
                <a:sym typeface="Open Sauce"/>
              </a:rPr>
              <a:t>2054</a:t>
            </a:r>
          </a:p>
        </p:txBody>
      </p:sp>
      <p:sp>
        <p:nvSpPr>
          <p:cNvPr name="TextBox 35" id="35"/>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4A4233"/>
                </a:solidFill>
                <a:latin typeface="Open Sauce"/>
                <a:ea typeface="Open Sauce"/>
                <a:cs typeface="Open Sauce"/>
                <a:sym typeface="Open Sauce"/>
              </a:rPr>
              <a:t>LARANA, INC.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A423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91125"/>
            <a:chOff x="0" y="0"/>
            <a:chExt cx="24384000" cy="6921500"/>
          </a:xfrm>
        </p:grpSpPr>
        <p:sp>
          <p:nvSpPr>
            <p:cNvPr name="Freeform 3" id="3"/>
            <p:cNvSpPr/>
            <p:nvPr/>
          </p:nvSpPr>
          <p:spPr>
            <a:xfrm flipH="false" flipV="false" rot="0">
              <a:off x="0" y="0"/>
              <a:ext cx="24384000" cy="6921500"/>
            </a:xfrm>
            <a:custGeom>
              <a:avLst/>
              <a:gdLst/>
              <a:ahLst/>
              <a:cxnLst/>
              <a:rect r="r" b="b" t="t" l="l"/>
              <a:pathLst>
                <a:path h="6921500" w="24384000">
                  <a:moveTo>
                    <a:pt x="0" y="0"/>
                  </a:moveTo>
                  <a:lnTo>
                    <a:pt x="24384000" y="0"/>
                  </a:lnTo>
                  <a:lnTo>
                    <a:pt x="24384000" y="6921500"/>
                  </a:lnTo>
                  <a:lnTo>
                    <a:pt x="0" y="6921500"/>
                  </a:lnTo>
                  <a:close/>
                </a:path>
              </a:pathLst>
            </a:custGeom>
            <a:blipFill>
              <a:blip r:embed="rId2"/>
              <a:stretch>
                <a:fillRect l="0" t="-182617" r="0" b="-182617"/>
              </a:stretch>
            </a:blipFill>
          </p:spPr>
        </p:sp>
      </p:grpSp>
      <p:sp>
        <p:nvSpPr>
          <p:cNvPr name="TextBox 4" id="4"/>
          <p:cNvSpPr txBox="true"/>
          <p:nvPr/>
        </p:nvSpPr>
        <p:spPr>
          <a:xfrm rot="0">
            <a:off x="1981200" y="6943725"/>
            <a:ext cx="7162800" cy="1162050"/>
          </a:xfrm>
          <a:prstGeom prst="rect">
            <a:avLst/>
          </a:prstGeom>
        </p:spPr>
        <p:txBody>
          <a:bodyPr anchor="t" rtlCol="false" tIns="0" lIns="0" bIns="0" rIns="0">
            <a:spAutoFit/>
          </a:bodyPr>
          <a:lstStyle/>
          <a:p>
            <a:pPr algn="l">
              <a:lnSpc>
                <a:spcPts val="8400"/>
              </a:lnSpc>
            </a:pPr>
            <a:r>
              <a:rPr lang="en-US" sz="6000" spc="-120">
                <a:solidFill>
                  <a:srgbClr val="F0EEEB"/>
                </a:solidFill>
                <a:latin typeface="Open Sauce"/>
                <a:ea typeface="Open Sauce"/>
                <a:cs typeface="Open Sauce"/>
                <a:sym typeface="Open Sauce"/>
              </a:rPr>
              <a:t>05 How We Work</a:t>
            </a:r>
          </a:p>
        </p:txBody>
      </p:sp>
      <p:sp>
        <p:nvSpPr>
          <p:cNvPr name="TextBox 5" id="5"/>
          <p:cNvSpPr txBox="true"/>
          <p:nvPr/>
        </p:nvSpPr>
        <p:spPr>
          <a:xfrm rot="0">
            <a:off x="10935068" y="7115175"/>
            <a:ext cx="2624227"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Meet</a:t>
            </a:r>
          </a:p>
        </p:txBody>
      </p:sp>
      <p:sp>
        <p:nvSpPr>
          <p:cNvPr name="TextBox 6" id="6"/>
          <p:cNvSpPr txBox="true"/>
          <p:nvPr/>
        </p:nvSpPr>
        <p:spPr>
          <a:xfrm rot="0">
            <a:off x="14519535" y="7115175"/>
            <a:ext cx="2239930" cy="434340"/>
          </a:xfrm>
          <a:prstGeom prst="rect">
            <a:avLst/>
          </a:prstGeom>
        </p:spPr>
        <p:txBody>
          <a:bodyPr anchor="t" rtlCol="false" tIns="0" lIns="0" bIns="0" rIns="0">
            <a:spAutoFit/>
          </a:bodyPr>
          <a:lstStyle/>
          <a:p>
            <a:pPr algn="l">
              <a:lnSpc>
                <a:spcPts val="3358"/>
              </a:lnSpc>
            </a:pPr>
            <a:r>
              <a:rPr lang="en-US" sz="2400">
                <a:solidFill>
                  <a:srgbClr val="F0EEEB"/>
                </a:solidFill>
                <a:latin typeface="Noto Serif Display"/>
                <a:ea typeface="Noto Serif Display"/>
                <a:cs typeface="Noto Serif Display"/>
                <a:sym typeface="Noto Serif Display"/>
              </a:rPr>
              <a:t>Research</a:t>
            </a:r>
          </a:p>
        </p:txBody>
      </p:sp>
      <p:sp>
        <p:nvSpPr>
          <p:cNvPr name="TextBox 7" id="7"/>
          <p:cNvSpPr txBox="true"/>
          <p:nvPr/>
        </p:nvSpPr>
        <p:spPr>
          <a:xfrm rot="0">
            <a:off x="10935573" y="7743825"/>
            <a:ext cx="2623722"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New client meeting</a:t>
            </a:r>
          </a:p>
          <a:p>
            <a:pPr algn="l">
              <a:lnSpc>
                <a:spcPts val="1500"/>
              </a:lnSpc>
            </a:pPr>
            <a:r>
              <a:rPr lang="en-US" sz="1500">
                <a:solidFill>
                  <a:srgbClr val="F0EEEB"/>
                </a:solidFill>
                <a:latin typeface="Open Sauce"/>
                <a:ea typeface="Open Sauce"/>
                <a:cs typeface="Open Sauce"/>
                <a:sym typeface="Open Sauce"/>
              </a:rPr>
              <a:t>Brief understanding </a:t>
            </a:r>
          </a:p>
        </p:txBody>
      </p:sp>
      <p:sp>
        <p:nvSpPr>
          <p:cNvPr name="TextBox 8" id="8"/>
          <p:cNvSpPr txBox="true"/>
          <p:nvPr/>
        </p:nvSpPr>
        <p:spPr>
          <a:xfrm rot="0">
            <a:off x="14520049" y="7743825"/>
            <a:ext cx="2239416" cy="361950"/>
          </a:xfrm>
          <a:prstGeom prst="rect">
            <a:avLst/>
          </a:prstGeom>
        </p:spPr>
        <p:txBody>
          <a:bodyPr anchor="t" rtlCol="false" tIns="0" lIns="0" bIns="0" rIns="0">
            <a:spAutoFit/>
          </a:bodyPr>
          <a:lstStyle/>
          <a:p>
            <a:pPr algn="l">
              <a:lnSpc>
                <a:spcPts val="1500"/>
              </a:lnSpc>
            </a:pPr>
            <a:r>
              <a:rPr lang="en-US" sz="1500">
                <a:solidFill>
                  <a:srgbClr val="F0EEEB"/>
                </a:solidFill>
                <a:latin typeface="Open Sauce"/>
                <a:ea typeface="Open Sauce"/>
                <a:cs typeface="Open Sauce"/>
                <a:sym typeface="Open Sauce"/>
              </a:rPr>
              <a:t>Brainstorming and preparation</a:t>
            </a:r>
          </a:p>
        </p:txBody>
      </p:sp>
      <p:sp>
        <p:nvSpPr>
          <p:cNvPr name="TextBox 9" id="9"/>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0" id="10"/>
          <p:cNvSpPr txBox="true"/>
          <p:nvPr/>
        </p:nvSpPr>
        <p:spPr>
          <a:xfrm rot="0">
            <a:off x="16306800" y="228600"/>
            <a:ext cx="1790700" cy="144780"/>
          </a:xfrm>
          <a:prstGeom prst="rect">
            <a:avLst/>
          </a:prstGeom>
        </p:spPr>
        <p:txBody>
          <a:bodyPr anchor="t" rtlCol="false" tIns="0" lIns="0" bIns="0" rIns="0">
            <a:spAutoFit/>
          </a:bodyPr>
          <a:lstStyle/>
          <a:p>
            <a:pPr algn="r">
              <a:lnSpc>
                <a:spcPts val="1200"/>
              </a:lnSpc>
            </a:pPr>
            <a:r>
              <a:rPr lang="en-US" sz="1200" spc="180">
                <a:solidFill>
                  <a:srgbClr val="FFFFFF"/>
                </a:solidFill>
                <a:latin typeface="Open Sauce"/>
                <a:ea typeface="Open Sauce"/>
                <a:cs typeface="Open Sauce"/>
                <a:sym typeface="Open Sauce"/>
              </a:rPr>
              <a:t>2054</a:t>
            </a:r>
          </a:p>
        </p:txBody>
      </p:sp>
      <p:sp>
        <p:nvSpPr>
          <p:cNvPr name="TextBox 11" id="11"/>
          <p:cNvSpPr txBox="true"/>
          <p:nvPr/>
        </p:nvSpPr>
        <p:spPr>
          <a:xfrm rot="0">
            <a:off x="190500" y="228600"/>
            <a:ext cx="1790700" cy="163830"/>
          </a:xfrm>
          <a:prstGeom prst="rect">
            <a:avLst/>
          </a:prstGeom>
        </p:spPr>
        <p:txBody>
          <a:bodyPr anchor="t" rtlCol="false" tIns="0" lIns="0" bIns="0" rIns="0">
            <a:spAutoFit/>
          </a:bodyPr>
          <a:lstStyle/>
          <a:p>
            <a:pPr algn="l">
              <a:lnSpc>
                <a:spcPts val="1200"/>
              </a:lnSpc>
            </a:pPr>
            <a:r>
              <a:rPr lang="en-US" sz="1200" spc="180">
                <a:solidFill>
                  <a:srgbClr val="FFFFFF"/>
                </a:solidFill>
                <a:latin typeface="Open Sauce"/>
                <a:ea typeface="Open Sauce"/>
                <a:cs typeface="Open Sauce"/>
                <a:sym typeface="Open Sauce"/>
              </a:rPr>
              <a:t>LARANA, INC.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DAG6vAcadag</dc:identifier>
  <dcterms:modified xsi:type="dcterms:W3CDTF">2011-08-01T06:04:30Z</dcterms:modified>
  <cp:revision>1</cp:revision>
  <dc:title>Brown Modern Minimal Interior Design Presentation</dc:title>
</cp:coreProperties>
</file>